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62" r:id="rId3"/>
    <p:sldId id="258" r:id="rId4"/>
    <p:sldId id="259" r:id="rId5"/>
    <p:sldId id="265" r:id="rId6"/>
    <p:sldId id="261" r:id="rId7"/>
    <p:sldId id="263" r:id="rId8"/>
    <p:sldId id="264" r:id="rId9"/>
    <p:sldId id="266" r:id="rId10"/>
    <p:sldId id="267" r:id="rId11"/>
    <p:sldId id="268" r:id="rId12"/>
    <p:sldId id="270" r:id="rId13"/>
    <p:sldId id="271" r:id="rId14"/>
    <p:sldId id="272" r:id="rId15"/>
    <p:sldId id="274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0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1CBA7E-57C8-4B9B-BFC8-B8897B08ECFF}" type="datetimeFigureOut">
              <a:rPr lang="ru-RU" smtClean="0"/>
              <a:t>05.04.2021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4E6410-B0DC-4CB0-BF6B-BA806671E9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04895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4E6410-B0DC-4CB0-BF6B-BA806671E93C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48662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4E6410-B0DC-4CB0-BF6B-BA806671E93C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48662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4E6410-B0DC-4CB0-BF6B-BA806671E93C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48662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4E6410-B0DC-4CB0-BF6B-BA806671E93C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48662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78F0F-2C42-4AC2-9355-7377B53DF34C}" type="datetimeFigureOut">
              <a:rPr lang="ru-RU" smtClean="0"/>
              <a:pPr/>
              <a:t>05.04.2021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ED5EA-DC8E-48B1-8A49-FC3C2BE719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78F0F-2C42-4AC2-9355-7377B53DF34C}" type="datetimeFigureOut">
              <a:rPr lang="ru-RU" smtClean="0"/>
              <a:pPr/>
              <a:t>05.04.2021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ED5EA-DC8E-48B1-8A49-FC3C2BE719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78F0F-2C42-4AC2-9355-7377B53DF34C}" type="datetimeFigureOut">
              <a:rPr lang="ru-RU" smtClean="0"/>
              <a:pPr/>
              <a:t>05.04.2021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ED5EA-DC8E-48B1-8A49-FC3C2BE719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78F0F-2C42-4AC2-9355-7377B53DF34C}" type="datetimeFigureOut">
              <a:rPr lang="ru-RU" smtClean="0"/>
              <a:pPr/>
              <a:t>05.04.2021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ED5EA-DC8E-48B1-8A49-FC3C2BE719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78F0F-2C42-4AC2-9355-7377B53DF34C}" type="datetimeFigureOut">
              <a:rPr lang="ru-RU" smtClean="0"/>
              <a:pPr/>
              <a:t>05.04.2021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ED5EA-DC8E-48B1-8A49-FC3C2BE719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78F0F-2C42-4AC2-9355-7377B53DF34C}" type="datetimeFigureOut">
              <a:rPr lang="ru-RU" smtClean="0"/>
              <a:pPr/>
              <a:t>05.04.2021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ED5EA-DC8E-48B1-8A49-FC3C2BE719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78F0F-2C42-4AC2-9355-7377B53DF34C}" type="datetimeFigureOut">
              <a:rPr lang="ru-RU" smtClean="0"/>
              <a:pPr/>
              <a:t>05.04.2021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ED5EA-DC8E-48B1-8A49-FC3C2BE719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78F0F-2C42-4AC2-9355-7377B53DF34C}" type="datetimeFigureOut">
              <a:rPr lang="ru-RU" smtClean="0"/>
              <a:pPr/>
              <a:t>05.04.2021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ED5EA-DC8E-48B1-8A49-FC3C2BE719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78F0F-2C42-4AC2-9355-7377B53DF34C}" type="datetimeFigureOut">
              <a:rPr lang="ru-RU" smtClean="0"/>
              <a:pPr/>
              <a:t>05.04.2021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ED5EA-DC8E-48B1-8A49-FC3C2BE719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78F0F-2C42-4AC2-9355-7377B53DF34C}" type="datetimeFigureOut">
              <a:rPr lang="ru-RU" smtClean="0"/>
              <a:pPr/>
              <a:t>05.04.2021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ED5EA-DC8E-48B1-8A49-FC3C2BE719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78F0F-2C42-4AC2-9355-7377B53DF34C}" type="datetimeFigureOut">
              <a:rPr lang="ru-RU" smtClean="0"/>
              <a:pPr/>
              <a:t>05.04.2021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ED5EA-DC8E-48B1-8A49-FC3C2BE719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E78F0F-2C42-4AC2-9355-7377B53DF34C}" type="datetimeFigureOut">
              <a:rPr lang="ru-RU" smtClean="0"/>
              <a:pPr/>
              <a:t>05.04.2021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6ED5EA-DC8E-48B1-8A49-FC3C2BE7195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500166" y="1214422"/>
            <a:ext cx="685804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dirty="0" smtClean="0"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  <a:cs typeface="Arial" pitchFamily="34" charset="0"/>
              </a:rPr>
              <a:t>Оформление предметно-развивающей среды в ДОУ</a:t>
            </a:r>
            <a:endParaRPr lang="ru-RU" sz="48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571868" y="4429132"/>
            <a:ext cx="404233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</a:rPr>
              <a:t>Выполнила: </a:t>
            </a:r>
            <a:r>
              <a:rPr lang="ru-RU" sz="2800" b="1" dirty="0" err="1" smtClean="0"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</a:rPr>
              <a:t>Муллина</a:t>
            </a:r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</a:rPr>
              <a:t>. Л. И.</a:t>
            </a:r>
            <a:endParaRPr lang="ru-RU" sz="2800" dirty="0"/>
          </a:p>
        </p:txBody>
      </p:sp>
      <p:pic>
        <p:nvPicPr>
          <p:cNvPr id="1028" name="Picture 4" descr="Весна природа картинки детски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179512" y="548680"/>
            <a:ext cx="8784976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Оформление предметно-развивающей среды  полифункционального кабинета педагога-психолога  </a:t>
            </a:r>
            <a:endParaRPr lang="ru-RU" sz="4400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07504" y="4869161"/>
            <a:ext cx="482453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Monotype Corsiva" pitchFamily="66" charset="0"/>
              </a:rPr>
              <a:t>         Выполнила: </a:t>
            </a:r>
          </a:p>
          <a:p>
            <a:r>
              <a:rPr lang="ru-RU" sz="2400" b="1" dirty="0" smtClean="0">
                <a:solidFill>
                  <a:srgbClr val="0070C0"/>
                </a:solidFill>
                <a:latin typeface="Monotype Corsiva" pitchFamily="66" charset="0"/>
              </a:rPr>
              <a:t>Пономаренко Екатерина Михайловна </a:t>
            </a:r>
          </a:p>
          <a:p>
            <a:r>
              <a:rPr lang="ru-RU" sz="2400" b="1" dirty="0" smtClean="0">
                <a:solidFill>
                  <a:srgbClr val="0070C0"/>
                </a:solidFill>
                <a:latin typeface="Monotype Corsiva" pitchFamily="66" charset="0"/>
              </a:rPr>
              <a:t>педагог-психолог МБДОУ № 32 «Лесная сказка»</a:t>
            </a:r>
            <a:endParaRPr lang="ru-RU" sz="24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Весна природа картинки детски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139063" y="674694"/>
            <a:ext cx="2754306" cy="3672408"/>
          </a:xfrm>
          <a:prstGeom prst="rect">
            <a:avLst/>
          </a:prstGeom>
          <a:noFill/>
        </p:spPr>
      </p:pic>
      <p:sp>
        <p:nvSpPr>
          <p:cNvPr id="16" name="Прямоугольник 15"/>
          <p:cNvSpPr/>
          <p:nvPr/>
        </p:nvSpPr>
        <p:spPr>
          <a:xfrm>
            <a:off x="179512" y="188640"/>
            <a:ext cx="86409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FFFF00"/>
                </a:solidFill>
              </a:rPr>
              <a:t>Игровые комплекты психолога «Приоритет». Для коррекции и развития познавательной сферы </a:t>
            </a:r>
          </a:p>
          <a:p>
            <a:r>
              <a:rPr lang="ru-RU" sz="2400" dirty="0" smtClean="0">
                <a:solidFill>
                  <a:srgbClr val="FFFF00"/>
                </a:solidFill>
              </a:rPr>
              <a:t>Игровой набор </a:t>
            </a:r>
            <a:r>
              <a:rPr lang="ru-RU" sz="2400" dirty="0" err="1" smtClean="0">
                <a:solidFill>
                  <a:srgbClr val="FFFF00"/>
                </a:solidFill>
              </a:rPr>
              <a:t>Монтессори</a:t>
            </a:r>
            <a:endParaRPr lang="ru-RU" sz="2400" dirty="0">
              <a:solidFill>
                <a:srgbClr val="FFFF00"/>
              </a:solidFill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03376" y="3068960"/>
            <a:ext cx="2632792" cy="351038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Весна природа картинки детски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611560" y="188640"/>
            <a:ext cx="78488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FFFF00"/>
                </a:solidFill>
              </a:rPr>
              <a:t>Зона игровой терапии:</a:t>
            </a:r>
            <a:r>
              <a:rPr lang="ru-RU" sz="2400" dirty="0" smtClean="0">
                <a:solidFill>
                  <a:srgbClr val="FFFF00"/>
                </a:solidFill>
              </a:rPr>
              <a:t> </a:t>
            </a:r>
            <a:endParaRPr lang="ru-RU" sz="2400" dirty="0">
              <a:solidFill>
                <a:srgbClr val="FFFF00"/>
              </a:solidFill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809282" y="809328"/>
            <a:ext cx="4449030" cy="59320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Весна природа картинки детские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16632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3542711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dirty="0"/>
          </a:p>
        </p:txBody>
      </p:sp>
      <p:sp>
        <p:nvSpPr>
          <p:cNvPr id="28675" name="WordArt 3"/>
          <p:cNvSpPr>
            <a:spLocks noChangeArrowheads="1" noChangeShapeType="1" noTextEdit="1"/>
          </p:cNvSpPr>
          <p:nvPr/>
        </p:nvSpPr>
        <p:spPr bwMode="auto">
          <a:xfrm>
            <a:off x="337707" y="1942858"/>
            <a:ext cx="8176992" cy="3960440"/>
          </a:xfrm>
          <a:prstGeom prst="rect">
            <a:avLst/>
          </a:prstGeom>
        </p:spPr>
        <p:txBody>
          <a:bodyPr wrap="none" fromWordArt="1">
            <a:prstTxWarp prst="textPlain">
              <a:avLst/>
            </a:prstTxWarp>
          </a:bodyPr>
          <a:lstStyle/>
          <a:p>
            <a:pPr algn="just">
              <a:spcBef>
                <a:spcPts val="600"/>
              </a:spcBef>
              <a:spcAft>
                <a:spcPts val="0"/>
              </a:spcAft>
              <a:tabLst>
                <a:tab pos="353695" algn="l"/>
              </a:tabLst>
            </a:pPr>
            <a:r>
              <a:rPr lang="ru-RU" sz="6600" b="1" spc="40" dirty="0">
                <a:solidFill>
                  <a:srgbClr val="000000"/>
                </a:solidFill>
                <a:latin typeface="Times New Roman"/>
                <a:ea typeface="Times New Roman"/>
              </a:rPr>
              <a:t>Игровое пространство</a:t>
            </a:r>
            <a:r>
              <a:rPr lang="ru-RU" sz="6600" spc="40" dirty="0">
                <a:solidFill>
                  <a:srgbClr val="000000"/>
                </a:solidFill>
                <a:latin typeface="Times New Roman"/>
                <a:ea typeface="Times New Roman"/>
              </a:rPr>
              <a:t> включает:</a:t>
            </a:r>
            <a:endParaRPr lang="ru-RU" sz="6000" dirty="0">
              <a:latin typeface="Times New Roman"/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Times New Roman"/>
              <a:buAutoNum type="arabicParenR"/>
              <a:tabLst>
                <a:tab pos="344170" algn="l"/>
              </a:tabLst>
            </a:pPr>
            <a:r>
              <a:rPr lang="ru-RU" sz="6600" spc="40" dirty="0">
                <a:solidFill>
                  <a:srgbClr val="000000"/>
                </a:solidFill>
                <a:latin typeface="Times New Roman"/>
                <a:ea typeface="Times New Roman"/>
              </a:rPr>
              <a:t>набор мозаик из пластмассы;</a:t>
            </a:r>
            <a:endParaRPr lang="ru-RU" sz="6000" dirty="0">
              <a:latin typeface="Times New Roman"/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Times New Roman"/>
              <a:buAutoNum type="arabicParenR"/>
              <a:tabLst>
                <a:tab pos="344170" algn="l"/>
              </a:tabLst>
            </a:pPr>
            <a:r>
              <a:rPr lang="ru-RU" sz="6600" spc="25" dirty="0" err="1">
                <a:solidFill>
                  <a:srgbClr val="000000"/>
                </a:solidFill>
                <a:latin typeface="Times New Roman"/>
                <a:ea typeface="Times New Roman"/>
              </a:rPr>
              <a:t>пазлы</a:t>
            </a:r>
            <a:r>
              <a:rPr lang="ru-RU" sz="6600" spc="25" dirty="0">
                <a:solidFill>
                  <a:srgbClr val="000000"/>
                </a:solidFill>
                <a:latin typeface="Times New Roman"/>
                <a:ea typeface="Times New Roman"/>
              </a:rPr>
              <a:t>;</a:t>
            </a:r>
            <a:endParaRPr lang="ru-RU" sz="6000" dirty="0">
              <a:latin typeface="Times New Roman"/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Times New Roman"/>
              <a:buAutoNum type="arabicParenR"/>
              <a:tabLst>
                <a:tab pos="344170" algn="l"/>
              </a:tabLst>
            </a:pPr>
            <a:r>
              <a:rPr lang="ru-RU" sz="6600" spc="45" dirty="0">
                <a:solidFill>
                  <a:srgbClr val="000000"/>
                </a:solidFill>
                <a:latin typeface="Times New Roman"/>
                <a:ea typeface="Times New Roman"/>
              </a:rPr>
              <a:t>пирамиды, матрешки;</a:t>
            </a:r>
            <a:endParaRPr lang="ru-RU" sz="6000" dirty="0">
              <a:latin typeface="Times New Roman"/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Times New Roman"/>
              <a:buAutoNum type="arabicParenR"/>
              <a:tabLst>
                <a:tab pos="344170" algn="l"/>
              </a:tabLst>
            </a:pPr>
            <a:r>
              <a:rPr lang="ru-RU" sz="6600" spc="35" dirty="0">
                <a:solidFill>
                  <a:srgbClr val="000000"/>
                </a:solidFill>
                <a:latin typeface="Times New Roman"/>
                <a:ea typeface="Times New Roman"/>
              </a:rPr>
              <a:t>конструктор (типа «</a:t>
            </a:r>
            <a:r>
              <a:rPr lang="ru-RU" sz="6600" spc="35" dirty="0" err="1">
                <a:solidFill>
                  <a:srgbClr val="000000"/>
                </a:solidFill>
                <a:latin typeface="Times New Roman"/>
                <a:ea typeface="Times New Roman"/>
              </a:rPr>
              <a:t>Лего</a:t>
            </a:r>
            <a:r>
              <a:rPr lang="ru-RU" sz="6600" spc="35" dirty="0">
                <a:solidFill>
                  <a:srgbClr val="000000"/>
                </a:solidFill>
                <a:latin typeface="Times New Roman"/>
                <a:ea typeface="Times New Roman"/>
              </a:rPr>
              <a:t>»);</a:t>
            </a:r>
            <a:endParaRPr lang="ru-RU" sz="6000" dirty="0">
              <a:latin typeface="Times New Roman"/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Times New Roman"/>
              <a:buAutoNum type="arabicParenR"/>
              <a:tabLst>
                <a:tab pos="344170" algn="l"/>
              </a:tabLst>
            </a:pPr>
            <a:r>
              <a:rPr lang="ru-RU" sz="6600" spc="30" dirty="0">
                <a:solidFill>
                  <a:srgbClr val="000000"/>
                </a:solidFill>
                <a:latin typeface="Times New Roman"/>
                <a:ea typeface="Times New Roman"/>
              </a:rPr>
              <a:t>сюжетные кубики;</a:t>
            </a:r>
            <a:endParaRPr lang="ru-RU" sz="6000" dirty="0">
              <a:latin typeface="Times New Roman"/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Times New Roman"/>
              <a:buAutoNum type="arabicParenR"/>
              <a:tabLst>
                <a:tab pos="344170" algn="l"/>
              </a:tabLst>
            </a:pPr>
            <a:r>
              <a:rPr lang="ru-RU" sz="6600" spc="30" dirty="0">
                <a:solidFill>
                  <a:srgbClr val="000000"/>
                </a:solidFill>
                <a:latin typeface="Times New Roman"/>
                <a:ea typeface="Times New Roman"/>
              </a:rPr>
              <a:t>небольшой набор строительного материала;</a:t>
            </a:r>
            <a:endParaRPr lang="ru-RU" sz="6000" dirty="0">
              <a:latin typeface="Times New Roman"/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Times New Roman"/>
              <a:buAutoNum type="arabicParenR"/>
              <a:tabLst>
                <a:tab pos="344170" algn="l"/>
              </a:tabLst>
            </a:pPr>
            <a:r>
              <a:rPr lang="ru-RU" sz="6600" spc="30" dirty="0">
                <a:solidFill>
                  <a:srgbClr val="000000"/>
                </a:solidFill>
                <a:latin typeface="Times New Roman"/>
                <a:ea typeface="Times New Roman"/>
              </a:rPr>
              <a:t>куб форм (с прорезями);</a:t>
            </a:r>
            <a:endParaRPr lang="ru-RU" sz="6000" dirty="0">
              <a:latin typeface="Times New Roman"/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Times New Roman"/>
              <a:buAutoNum type="arabicParenR"/>
              <a:tabLst>
                <a:tab pos="344170" algn="l"/>
              </a:tabLst>
            </a:pPr>
            <a:r>
              <a:rPr lang="ru-RU" sz="6600" spc="30" dirty="0">
                <a:solidFill>
                  <a:srgbClr val="000000"/>
                </a:solidFill>
                <a:latin typeface="Times New Roman"/>
                <a:ea typeface="Times New Roman"/>
              </a:rPr>
              <a:t>различные головоломки;</a:t>
            </a:r>
            <a:endParaRPr lang="ru-RU" sz="6000" dirty="0">
              <a:latin typeface="Times New Roman"/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Times New Roman"/>
              <a:buAutoNum type="arabicParenR"/>
              <a:tabLst>
                <a:tab pos="344170" algn="l"/>
              </a:tabLst>
            </a:pPr>
            <a:r>
              <a:rPr lang="ru-RU" sz="6600" spc="30" dirty="0">
                <a:solidFill>
                  <a:srgbClr val="000000"/>
                </a:solidFill>
                <a:latin typeface="Times New Roman"/>
                <a:ea typeface="Times New Roman"/>
              </a:rPr>
              <a:t>«Умные шнуровки»</a:t>
            </a:r>
            <a:endParaRPr lang="ru-RU" sz="6000" dirty="0">
              <a:latin typeface="Times New Roman"/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Times New Roman"/>
              <a:buAutoNum type="arabicParenR"/>
              <a:tabLst>
                <a:tab pos="344170" algn="l"/>
              </a:tabLst>
            </a:pPr>
            <a:r>
              <a:rPr lang="ru-RU" sz="6600" spc="30" dirty="0">
                <a:solidFill>
                  <a:srgbClr val="000000"/>
                </a:solidFill>
                <a:latin typeface="Times New Roman"/>
                <a:ea typeface="Times New Roman"/>
              </a:rPr>
              <a:t>Зеркало </a:t>
            </a:r>
            <a:endParaRPr lang="ru-RU" sz="6000" dirty="0">
              <a:latin typeface="Times New Roman"/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Times New Roman"/>
              <a:buAutoNum type="arabicParenR"/>
              <a:tabLst>
                <a:tab pos="344170" algn="l"/>
              </a:tabLst>
            </a:pPr>
            <a:r>
              <a:rPr lang="ru-RU" sz="6600" spc="5" dirty="0">
                <a:solidFill>
                  <a:srgbClr val="000000"/>
                </a:solidFill>
                <a:latin typeface="Times New Roman"/>
                <a:ea typeface="Times New Roman"/>
              </a:rPr>
              <a:t>тематические игры «Азбука настроений», </a:t>
            </a:r>
            <a:r>
              <a:rPr lang="ru-RU" sz="6600" spc="40" dirty="0">
                <a:solidFill>
                  <a:srgbClr val="000000"/>
                </a:solidFill>
                <a:latin typeface="Times New Roman"/>
                <a:ea typeface="Times New Roman"/>
              </a:rPr>
              <a:t>«Волшебное путешествие»,  «Четвертый — лиш­</a:t>
            </a:r>
            <a:r>
              <a:rPr lang="ru-RU" sz="6600" spc="35" dirty="0">
                <a:solidFill>
                  <a:srgbClr val="000000"/>
                </a:solidFill>
                <a:latin typeface="Times New Roman"/>
                <a:ea typeface="Times New Roman"/>
              </a:rPr>
              <a:t>ний», и т. д.;</a:t>
            </a:r>
            <a:endParaRPr lang="ru-RU" sz="6000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  <a:tabLst>
                <a:tab pos="270510" algn="l"/>
                <a:tab pos="1697990" algn="l"/>
              </a:tabLst>
            </a:pPr>
            <a:r>
              <a:rPr lang="ru-RU" sz="6600" spc="-30" dirty="0">
                <a:solidFill>
                  <a:srgbClr val="000000"/>
                </a:solidFill>
                <a:latin typeface="Times New Roman"/>
                <a:ea typeface="Times New Roman"/>
              </a:rPr>
              <a:t>12)</a:t>
            </a:r>
            <a:r>
              <a:rPr lang="ru-RU" sz="6600" dirty="0">
                <a:solidFill>
                  <a:srgbClr val="000000"/>
                </a:solidFill>
                <a:latin typeface="Times New Roman"/>
                <a:ea typeface="Times New Roman"/>
              </a:rPr>
              <a:t>	</a:t>
            </a:r>
            <a:r>
              <a:rPr lang="ru-RU" sz="6600" spc="15" dirty="0">
                <a:solidFill>
                  <a:srgbClr val="000000"/>
                </a:solidFill>
                <a:latin typeface="Times New Roman"/>
                <a:ea typeface="Times New Roman"/>
              </a:rPr>
              <a:t>игрушки-сюрпризы с включением движения, </a:t>
            </a:r>
            <a:r>
              <a:rPr lang="ru-RU" sz="6600" spc="25" dirty="0">
                <a:solidFill>
                  <a:srgbClr val="000000"/>
                </a:solidFill>
                <a:latin typeface="Times New Roman"/>
                <a:ea typeface="Times New Roman"/>
              </a:rPr>
              <a:t>цвета и звука;</a:t>
            </a:r>
            <a:r>
              <a:rPr lang="ru-RU" sz="6600" dirty="0">
                <a:solidFill>
                  <a:srgbClr val="000000"/>
                </a:solidFill>
                <a:latin typeface="Times New Roman"/>
                <a:ea typeface="Times New Roman"/>
              </a:rPr>
              <a:t>	</a:t>
            </a:r>
            <a:endParaRPr lang="ru-RU" sz="6000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  <a:tabLst>
                <a:tab pos="270510" algn="l"/>
                <a:tab pos="1697990" algn="l"/>
              </a:tabLst>
            </a:pPr>
            <a:r>
              <a:rPr lang="ru-RU" sz="6600" spc="-40" dirty="0">
                <a:solidFill>
                  <a:srgbClr val="000000"/>
                </a:solidFill>
                <a:latin typeface="Times New Roman"/>
                <a:ea typeface="Times New Roman"/>
              </a:rPr>
              <a:t>13)</a:t>
            </a:r>
            <a:r>
              <a:rPr lang="ru-RU" sz="6600" dirty="0">
                <a:solidFill>
                  <a:srgbClr val="000000"/>
                </a:solidFill>
                <a:latin typeface="Times New Roman"/>
                <a:ea typeface="Times New Roman"/>
              </a:rPr>
              <a:t>	</a:t>
            </a:r>
            <a:r>
              <a:rPr lang="ru-RU" sz="6600" spc="30" dirty="0">
                <a:solidFill>
                  <a:srgbClr val="000000"/>
                </a:solidFill>
                <a:latin typeface="Times New Roman"/>
                <a:ea typeface="Times New Roman"/>
              </a:rPr>
              <a:t>наборы маленьких игрушек (типа «Киндер-</a:t>
            </a:r>
            <a:r>
              <a:rPr lang="ru-RU" sz="6600" spc="20" dirty="0">
                <a:solidFill>
                  <a:srgbClr val="000000"/>
                </a:solidFill>
                <a:latin typeface="Times New Roman"/>
                <a:ea typeface="Times New Roman"/>
              </a:rPr>
              <a:t>сюрприз»):</a:t>
            </a:r>
            <a:endParaRPr lang="ru-RU" sz="6000" dirty="0">
              <a:latin typeface="Times New Roman"/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Arial"/>
              <a:buChar char="*"/>
              <a:tabLst>
                <a:tab pos="365760" algn="l"/>
              </a:tabLst>
            </a:pPr>
            <a:r>
              <a:rPr lang="ru-RU" sz="6600" spc="10" dirty="0">
                <a:solidFill>
                  <a:srgbClr val="000000"/>
                </a:solidFill>
                <a:latin typeface="Times New Roman"/>
                <a:ea typeface="Times New Roman"/>
              </a:rPr>
              <a:t>деревья;</a:t>
            </a:r>
            <a:endParaRPr lang="ru-RU" sz="6000" dirty="0">
              <a:latin typeface="Times New Roman"/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Arial"/>
              <a:buChar char="*"/>
              <a:tabLst>
                <a:tab pos="365760" algn="l"/>
              </a:tabLst>
            </a:pPr>
            <a:r>
              <a:rPr lang="ru-RU" sz="6600" spc="35" dirty="0">
                <a:solidFill>
                  <a:srgbClr val="000000"/>
                </a:solidFill>
                <a:latin typeface="Times New Roman"/>
                <a:ea typeface="Times New Roman"/>
              </a:rPr>
              <a:t>здания, дома;</a:t>
            </a:r>
            <a:endParaRPr lang="ru-RU" sz="6000" dirty="0">
              <a:latin typeface="Times New Roman"/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Arial"/>
              <a:buChar char="*"/>
              <a:tabLst>
                <a:tab pos="365760" algn="l"/>
              </a:tabLst>
            </a:pPr>
            <a:r>
              <a:rPr lang="ru-RU" sz="6600" dirty="0">
                <a:solidFill>
                  <a:srgbClr val="000000"/>
                </a:solidFill>
                <a:latin typeface="Times New Roman"/>
                <a:ea typeface="Times New Roman"/>
              </a:rPr>
              <a:t>мебель;</a:t>
            </a:r>
            <a:endParaRPr lang="ru-RU" sz="6000" dirty="0">
              <a:latin typeface="Times New Roman"/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Arial"/>
              <a:buChar char="*"/>
              <a:tabLst>
                <a:tab pos="365760" algn="l"/>
              </a:tabLst>
            </a:pPr>
            <a:r>
              <a:rPr lang="ru-RU" sz="6600" spc="35" dirty="0">
                <a:solidFill>
                  <a:srgbClr val="000000"/>
                </a:solidFill>
                <a:latin typeface="Times New Roman"/>
                <a:ea typeface="Times New Roman"/>
              </a:rPr>
              <a:t>машинки;</a:t>
            </a:r>
            <a:endParaRPr lang="ru-RU" sz="6000" dirty="0">
              <a:latin typeface="Times New Roman"/>
              <a:ea typeface="Times New Roman"/>
            </a:endParaRPr>
          </a:p>
          <a:p>
            <a:pPr algn="ctr" rtl="0"/>
            <a:r>
              <a:rPr lang="ru-RU" sz="6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00000"/>
                </a:solidFill>
                <a:effectLst/>
                <a:latin typeface="Times New Roman"/>
                <a:cs typeface="Times New Roman"/>
              </a:rPr>
              <a:t> </a:t>
            </a:r>
            <a:endParaRPr lang="ru-RU" sz="6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C00000"/>
              </a:solidFill>
              <a:effectLst/>
              <a:latin typeface="Times New Roman"/>
              <a:cs typeface="Times New Roman"/>
            </a:endParaRPr>
          </a:p>
        </p:txBody>
      </p:sp>
      <p:sp>
        <p:nvSpPr>
          <p:cNvPr id="5" name="Солнце 4"/>
          <p:cNvSpPr/>
          <p:nvPr/>
        </p:nvSpPr>
        <p:spPr>
          <a:xfrm>
            <a:off x="611560" y="260649"/>
            <a:ext cx="2232248" cy="1872208"/>
          </a:xfrm>
          <a:prstGeom prst="sun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Весна природа картинки детские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16632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3542711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dirty="0"/>
          </a:p>
        </p:txBody>
      </p:sp>
      <p:sp>
        <p:nvSpPr>
          <p:cNvPr id="28675" name="WordArt 3"/>
          <p:cNvSpPr>
            <a:spLocks noChangeArrowheads="1" noChangeShapeType="1" noTextEdit="1"/>
          </p:cNvSpPr>
          <p:nvPr/>
        </p:nvSpPr>
        <p:spPr bwMode="auto">
          <a:xfrm>
            <a:off x="337707" y="1942858"/>
            <a:ext cx="8176992" cy="3960440"/>
          </a:xfrm>
          <a:prstGeom prst="rect">
            <a:avLst/>
          </a:prstGeom>
        </p:spPr>
        <p:txBody>
          <a:bodyPr wrap="none" fromWordArt="1">
            <a:prstTxWarp prst="textPlain">
              <a:avLst/>
            </a:prstTxWarp>
          </a:bodyPr>
          <a:lstStyle/>
          <a:p>
            <a:pPr algn="just">
              <a:spcAft>
                <a:spcPts val="0"/>
              </a:spcAft>
              <a:tabLst>
                <a:tab pos="1866900" algn="l"/>
              </a:tabLst>
            </a:pPr>
            <a:endParaRPr lang="ru-RU" sz="6000" dirty="0">
              <a:latin typeface="Times New Roman"/>
              <a:ea typeface="Times New Roman"/>
            </a:endParaRPr>
          </a:p>
          <a:p>
            <a:pPr marL="800100" lvl="1" indent="-342900" algn="just">
              <a:buFont typeface="Arial"/>
              <a:buChar char="*"/>
              <a:tabLst>
                <a:tab pos="365760" algn="l"/>
              </a:tabLst>
            </a:pPr>
            <a:r>
              <a:rPr lang="ru-RU" sz="6600" dirty="0">
                <a:latin typeface="Times New Roman"/>
                <a:ea typeface="Times New Roman"/>
              </a:rPr>
              <a:t> </a:t>
            </a:r>
            <a:r>
              <a:rPr lang="ru-RU" sz="6600" b="1" dirty="0">
                <a:latin typeface="Times New Roman" pitchFamily="18" charset="0"/>
                <a:ea typeface="Times New Roman"/>
                <a:cs typeface="Times New Roman" pitchFamily="18" charset="0"/>
              </a:rPr>
              <a:t> </a:t>
            </a:r>
            <a:r>
              <a:rPr lang="ru-RU" sz="60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посуда;</a:t>
            </a:r>
            <a:endParaRPr lang="ru-RU" sz="5400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Arial"/>
              <a:buChar char="*"/>
              <a:tabLst>
                <a:tab pos="365760" algn="l"/>
              </a:tabLst>
            </a:pPr>
            <a:r>
              <a:rPr lang="ru-RU" sz="6000" spc="3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дикие животные;</a:t>
            </a:r>
            <a:endParaRPr lang="ru-RU" sz="5400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Arial"/>
              <a:buChar char="*"/>
              <a:tabLst>
                <a:tab pos="365760" algn="l"/>
              </a:tabLst>
            </a:pPr>
            <a:r>
              <a:rPr lang="ru-RU" sz="6000" spc="3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домашние животные;</a:t>
            </a:r>
            <a:endParaRPr lang="ru-RU" sz="5400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Arial"/>
              <a:buChar char="*"/>
              <a:tabLst>
                <a:tab pos="365760" algn="l"/>
              </a:tabLst>
            </a:pPr>
            <a:r>
              <a:rPr lang="ru-RU" sz="6000" spc="25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древние животные (динозавры);</a:t>
            </a:r>
            <a:endParaRPr lang="ru-RU" sz="5400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Arial"/>
              <a:buChar char="*"/>
              <a:tabLst>
                <a:tab pos="365760" algn="l"/>
              </a:tabLst>
            </a:pPr>
            <a:r>
              <a:rPr lang="ru-RU" sz="6000" spc="3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солдатики;</a:t>
            </a:r>
            <a:endParaRPr lang="ru-RU" sz="5400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Arial"/>
              <a:buChar char="*"/>
              <a:tabLst>
                <a:tab pos="365760" algn="l"/>
              </a:tabLst>
            </a:pPr>
            <a:r>
              <a:rPr lang="ru-RU" sz="6000" spc="35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самолеты, вертолеты, лодки;</a:t>
            </a:r>
            <a:endParaRPr lang="ru-RU" sz="5400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Arial"/>
              <a:buChar char="*"/>
              <a:tabLst>
                <a:tab pos="365760" algn="l"/>
              </a:tabLst>
            </a:pPr>
            <a:r>
              <a:rPr lang="ru-RU" sz="6000" spc="3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драгоценности, клады;</a:t>
            </a:r>
            <a:endParaRPr lang="ru-RU" sz="5400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Arial"/>
              <a:buChar char="*"/>
              <a:tabLst>
                <a:tab pos="365760" algn="l"/>
              </a:tabLst>
            </a:pPr>
            <a:r>
              <a:rPr lang="ru-RU" sz="6000" spc="25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пупсы, люди;</a:t>
            </a:r>
            <a:endParaRPr lang="ru-RU" sz="5400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Arial"/>
              <a:buChar char="*"/>
              <a:tabLst>
                <a:tab pos="365760" algn="l"/>
              </a:tabLst>
            </a:pPr>
            <a:r>
              <a:rPr lang="ru-RU" sz="6000" spc="25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фантастические персонажи;</a:t>
            </a:r>
            <a:endParaRPr lang="ru-RU" sz="5400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Arial"/>
              <a:buChar char="*"/>
              <a:tabLst>
                <a:tab pos="365760" algn="l"/>
              </a:tabLst>
            </a:pPr>
            <a:r>
              <a:rPr lang="ru-RU" sz="6000" spc="3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оружие, бытовые приборы;</a:t>
            </a:r>
            <a:endParaRPr lang="ru-RU" sz="5400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Arial"/>
              <a:buChar char="*"/>
              <a:tabLst>
                <a:tab pos="365760" algn="l"/>
              </a:tabLst>
            </a:pPr>
            <a:r>
              <a:rPr lang="ru-RU" sz="6000" spc="2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семья людей;</a:t>
            </a:r>
            <a:endParaRPr lang="ru-RU" sz="5400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algn="just">
              <a:spcAft>
                <a:spcPts val="0"/>
              </a:spcAft>
              <a:tabLst>
                <a:tab pos="460375" algn="l"/>
              </a:tabLst>
            </a:pPr>
            <a:r>
              <a:rPr lang="ru-RU" sz="6000" spc="3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14)разнообразный художественный материал: </a:t>
            </a:r>
            <a:r>
              <a:rPr lang="ru-RU" sz="6000" spc="4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пластилин, краски, фломастеры, карандаши)</a:t>
            </a:r>
            <a:endParaRPr lang="ru-RU" sz="5400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sz="6000" spc="35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15)сундучок с пуговицами</a:t>
            </a:r>
            <a:endParaRPr lang="ru-RU" sz="60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sz="6000" spc="35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16)волшебные мешочки</a:t>
            </a:r>
            <a:endParaRPr lang="ru-RU" sz="6000" dirty="0"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algn="just">
              <a:buFont typeface="Times New Roman"/>
              <a:buAutoNum type="arabicParenR" startAt="17"/>
              <a:tabLst>
                <a:tab pos="180340" algn="l"/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sz="6000" spc="35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счетные палочки</a:t>
            </a:r>
            <a:endParaRPr lang="ru-RU" sz="6000" dirty="0"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algn="just">
              <a:buFont typeface="Times New Roman"/>
              <a:buAutoNum type="arabicParenR" startAt="17"/>
              <a:tabLst>
                <a:tab pos="180340" algn="l"/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sz="6000" spc="35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сюжетные картинки</a:t>
            </a:r>
            <a:endParaRPr lang="ru-RU" sz="6000" dirty="0"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algn="just">
              <a:buFont typeface="Times New Roman"/>
              <a:buAutoNum type="arabicParenR" startAt="17"/>
              <a:tabLst>
                <a:tab pos="180340" algn="l"/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sz="6000" spc="35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домино</a:t>
            </a:r>
            <a:endParaRPr lang="ru-RU" sz="60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600"/>
              </a:spcBef>
              <a:spcAft>
                <a:spcPts val="0"/>
              </a:spcAft>
              <a:tabLst>
                <a:tab pos="353695" algn="l"/>
              </a:tabLst>
            </a:pPr>
            <a:endParaRPr lang="ru-RU" sz="6000" dirty="0">
              <a:latin typeface="Times New Roman"/>
              <a:ea typeface="Times New Roman"/>
            </a:endParaRPr>
          </a:p>
          <a:p>
            <a:pPr algn="ctr" rtl="0"/>
            <a:r>
              <a:rPr lang="ru-RU" sz="6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00000"/>
                </a:solidFill>
                <a:effectLst/>
                <a:latin typeface="Times New Roman"/>
                <a:cs typeface="Times New Roman"/>
              </a:rPr>
              <a:t> </a:t>
            </a:r>
            <a:endParaRPr lang="ru-RU" sz="6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C00000"/>
              </a:solidFill>
              <a:effectLst/>
              <a:latin typeface="Times New Roman"/>
              <a:cs typeface="Times New Roman"/>
            </a:endParaRPr>
          </a:p>
        </p:txBody>
      </p:sp>
      <p:sp>
        <p:nvSpPr>
          <p:cNvPr id="5" name="Солнце 4"/>
          <p:cNvSpPr/>
          <p:nvPr/>
        </p:nvSpPr>
        <p:spPr>
          <a:xfrm>
            <a:off x="611560" y="260649"/>
            <a:ext cx="2232248" cy="1872208"/>
          </a:xfrm>
          <a:prstGeom prst="sun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645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Весна природа картинки детские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16632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3542711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dirty="0"/>
          </a:p>
        </p:txBody>
      </p:sp>
      <p:sp>
        <p:nvSpPr>
          <p:cNvPr id="28675" name="WordArt 3"/>
          <p:cNvSpPr>
            <a:spLocks noChangeArrowheads="1" noChangeShapeType="1" noTextEdit="1"/>
          </p:cNvSpPr>
          <p:nvPr/>
        </p:nvSpPr>
        <p:spPr bwMode="auto">
          <a:xfrm>
            <a:off x="337707" y="1942858"/>
            <a:ext cx="8176992" cy="3960440"/>
          </a:xfrm>
          <a:prstGeom prst="rect">
            <a:avLst/>
          </a:prstGeom>
        </p:spPr>
        <p:txBody>
          <a:bodyPr wrap="none" fromWordArt="1">
            <a:prstTxWarp prst="textPlain">
              <a:avLst/>
            </a:prstTxWarp>
          </a:bodyPr>
          <a:lstStyle/>
          <a:p>
            <a:pPr marL="359410" indent="-179705">
              <a:spcAft>
                <a:spcPts val="0"/>
              </a:spcAft>
              <a:tabLst>
                <a:tab pos="180340" algn="l"/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sz="5400" dirty="0">
                <a:latin typeface="Times New Roman"/>
                <a:ea typeface="Times New Roman"/>
              </a:rPr>
              <a:t>Литература:</a:t>
            </a:r>
          </a:p>
          <a:p>
            <a:pPr marL="359410" indent="-179705">
              <a:spcAft>
                <a:spcPts val="0"/>
              </a:spcAft>
              <a:tabLst>
                <a:tab pos="180340" algn="l"/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ru-RU" sz="5400" dirty="0">
              <a:latin typeface="Times New Roman"/>
              <a:ea typeface="Times New Roman"/>
            </a:endParaRPr>
          </a:p>
          <a:p>
            <a:pPr marL="359410" indent="-179705">
              <a:spcAft>
                <a:spcPts val="0"/>
              </a:spcAft>
              <a:tabLst>
                <a:tab pos="180340" algn="l"/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sz="5400" dirty="0">
                <a:latin typeface="Times New Roman"/>
                <a:ea typeface="Times New Roman"/>
              </a:rPr>
              <a:t>1.	</a:t>
            </a:r>
            <a:r>
              <a:rPr lang="ru-RU" sz="5400" dirty="0" err="1">
                <a:latin typeface="Times New Roman"/>
                <a:ea typeface="Times New Roman"/>
              </a:rPr>
              <a:t>Е.Синякина</a:t>
            </a:r>
            <a:r>
              <a:rPr lang="ru-RU" sz="5400" dirty="0">
                <a:latin typeface="Times New Roman"/>
                <a:ea typeface="Times New Roman"/>
              </a:rPr>
              <a:t>, </a:t>
            </a:r>
            <a:r>
              <a:rPr lang="ru-RU" sz="5400" dirty="0" err="1">
                <a:latin typeface="Times New Roman"/>
                <a:ea typeface="Times New Roman"/>
              </a:rPr>
              <a:t>С.Синякина</a:t>
            </a:r>
            <a:r>
              <a:rPr lang="ru-RU" sz="5400" dirty="0">
                <a:latin typeface="Times New Roman"/>
                <a:ea typeface="Times New Roman"/>
              </a:rPr>
              <a:t>. «Что должен знать ребенок 3-4 лет»: М.2010.</a:t>
            </a:r>
          </a:p>
          <a:p>
            <a:pPr marL="359410" indent="-179705">
              <a:spcAft>
                <a:spcPts val="0"/>
              </a:spcAft>
              <a:tabLst>
                <a:tab pos="180340" algn="l"/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sz="5400" dirty="0">
                <a:latin typeface="Times New Roman"/>
                <a:ea typeface="Times New Roman"/>
              </a:rPr>
              <a:t>2.	</a:t>
            </a:r>
            <a:r>
              <a:rPr lang="ru-RU" sz="5400" dirty="0" err="1">
                <a:latin typeface="Times New Roman"/>
                <a:ea typeface="Times New Roman"/>
              </a:rPr>
              <a:t>Е.Синякина</a:t>
            </a:r>
            <a:r>
              <a:rPr lang="ru-RU" sz="5400" dirty="0">
                <a:latin typeface="Times New Roman"/>
                <a:ea typeface="Times New Roman"/>
              </a:rPr>
              <a:t>, </a:t>
            </a:r>
            <a:r>
              <a:rPr lang="ru-RU" sz="5400" dirty="0" err="1">
                <a:latin typeface="Times New Roman"/>
                <a:ea typeface="Times New Roman"/>
              </a:rPr>
              <a:t>С.Синякина</a:t>
            </a:r>
            <a:r>
              <a:rPr lang="ru-RU" sz="5400" dirty="0">
                <a:latin typeface="Times New Roman"/>
                <a:ea typeface="Times New Roman"/>
              </a:rPr>
              <a:t>. «Что должен знать ребенок 4-5 лет»: М.2010.</a:t>
            </a:r>
          </a:p>
          <a:p>
            <a:pPr marL="359410" indent="-179705">
              <a:spcAft>
                <a:spcPts val="0"/>
              </a:spcAft>
              <a:tabLst>
                <a:tab pos="180340" algn="l"/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sz="5400" dirty="0">
                <a:latin typeface="Times New Roman"/>
                <a:ea typeface="Times New Roman"/>
              </a:rPr>
              <a:t>3.	</a:t>
            </a:r>
            <a:r>
              <a:rPr lang="ru-RU" sz="5400" dirty="0" err="1">
                <a:latin typeface="Times New Roman"/>
                <a:ea typeface="Times New Roman"/>
              </a:rPr>
              <a:t>Л.Маврина</a:t>
            </a:r>
            <a:r>
              <a:rPr lang="ru-RU" sz="5400" dirty="0">
                <a:latin typeface="Times New Roman"/>
                <a:ea typeface="Times New Roman"/>
              </a:rPr>
              <a:t>, </a:t>
            </a:r>
            <a:r>
              <a:rPr lang="ru-RU" sz="5400" dirty="0" err="1">
                <a:latin typeface="Times New Roman"/>
                <a:ea typeface="Times New Roman"/>
              </a:rPr>
              <a:t>Ю.Васильева</a:t>
            </a:r>
            <a:r>
              <a:rPr lang="ru-RU" sz="5400" dirty="0">
                <a:latin typeface="Times New Roman"/>
                <a:ea typeface="Times New Roman"/>
              </a:rPr>
              <a:t>. «Тесты. Память, логика, внимание»: М.2010.</a:t>
            </a:r>
          </a:p>
          <a:p>
            <a:pPr marL="359410" indent="-179705">
              <a:spcAft>
                <a:spcPts val="0"/>
              </a:spcAft>
              <a:tabLst>
                <a:tab pos="180340" algn="l"/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sz="5400" dirty="0">
                <a:latin typeface="Times New Roman"/>
                <a:ea typeface="Times New Roman"/>
              </a:rPr>
              <a:t>4.	</a:t>
            </a:r>
            <a:r>
              <a:rPr lang="ru-RU" sz="5400" dirty="0" err="1">
                <a:latin typeface="Times New Roman"/>
                <a:ea typeface="Times New Roman"/>
              </a:rPr>
              <a:t>М.Г.Борисенко</a:t>
            </a:r>
            <a:r>
              <a:rPr lang="ru-RU" sz="5400" dirty="0">
                <a:latin typeface="Times New Roman"/>
                <a:ea typeface="Times New Roman"/>
              </a:rPr>
              <a:t>, </a:t>
            </a:r>
            <a:r>
              <a:rPr lang="ru-RU" sz="5400" dirty="0" err="1">
                <a:latin typeface="Times New Roman"/>
                <a:ea typeface="Times New Roman"/>
              </a:rPr>
              <a:t>Н.А.Лукина</a:t>
            </a:r>
            <a:r>
              <a:rPr lang="ru-RU" sz="5400" dirty="0">
                <a:latin typeface="Times New Roman"/>
                <a:ea typeface="Times New Roman"/>
              </a:rPr>
              <a:t>. «Диагностика развития ребенка 4-5 лет»: И</a:t>
            </a:r>
          </a:p>
          <a:p>
            <a:pPr marL="359410" indent="-179705">
              <a:spcAft>
                <a:spcPts val="0"/>
              </a:spcAft>
              <a:tabLst>
                <a:tab pos="180340" algn="l"/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sz="5400" dirty="0" err="1">
                <a:latin typeface="Times New Roman"/>
                <a:ea typeface="Times New Roman"/>
              </a:rPr>
              <a:t>здательство</a:t>
            </a:r>
            <a:r>
              <a:rPr lang="ru-RU" sz="5400" dirty="0">
                <a:latin typeface="Times New Roman"/>
                <a:ea typeface="Times New Roman"/>
              </a:rPr>
              <a:t> «Паритет» СПб.2007.</a:t>
            </a:r>
          </a:p>
          <a:p>
            <a:pPr marL="359410" indent="-179705">
              <a:spcAft>
                <a:spcPts val="0"/>
              </a:spcAft>
              <a:tabLst>
                <a:tab pos="180340" algn="l"/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sz="5400" dirty="0">
                <a:latin typeface="Times New Roman"/>
                <a:ea typeface="Times New Roman"/>
              </a:rPr>
              <a:t>5.	</a:t>
            </a:r>
            <a:r>
              <a:rPr lang="ru-RU" sz="5400" dirty="0" err="1">
                <a:latin typeface="Times New Roman"/>
                <a:ea typeface="Times New Roman"/>
              </a:rPr>
              <a:t>Ю.Соколова</a:t>
            </a:r>
            <a:r>
              <a:rPr lang="ru-RU" sz="5400" dirty="0">
                <a:latin typeface="Times New Roman"/>
                <a:ea typeface="Times New Roman"/>
              </a:rPr>
              <a:t>. «Тесты на интеллектуальное развитие ребенка четырех лет»; «</a:t>
            </a:r>
            <a:r>
              <a:rPr lang="ru-RU" sz="5400" dirty="0" err="1">
                <a:latin typeface="Times New Roman"/>
                <a:ea typeface="Times New Roman"/>
              </a:rPr>
              <a:t>Эксмо</a:t>
            </a:r>
            <a:r>
              <a:rPr lang="ru-RU" sz="5400" dirty="0">
                <a:latin typeface="Times New Roman"/>
                <a:ea typeface="Times New Roman"/>
              </a:rPr>
              <a:t>» М.2005.</a:t>
            </a:r>
          </a:p>
          <a:p>
            <a:pPr marL="359410" indent="-179705">
              <a:spcAft>
                <a:spcPts val="0"/>
              </a:spcAft>
              <a:tabLst>
                <a:tab pos="180340" algn="l"/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sz="5400" dirty="0">
                <a:latin typeface="Times New Roman"/>
                <a:ea typeface="Times New Roman"/>
              </a:rPr>
              <a:t>6.	</a:t>
            </a:r>
            <a:r>
              <a:rPr lang="ru-RU" sz="5400" dirty="0" err="1">
                <a:latin typeface="Times New Roman"/>
                <a:ea typeface="Times New Roman"/>
              </a:rPr>
              <a:t>Ю.Соколова</a:t>
            </a:r>
            <a:r>
              <a:rPr lang="ru-RU" sz="5400" dirty="0">
                <a:latin typeface="Times New Roman"/>
                <a:ea typeface="Times New Roman"/>
              </a:rPr>
              <a:t>. «Тесты на интеллектуальное развитие ребенка пяти-шести лет»; «</a:t>
            </a:r>
            <a:r>
              <a:rPr lang="ru-RU" sz="5400" dirty="0" err="1">
                <a:latin typeface="Times New Roman"/>
                <a:ea typeface="Times New Roman"/>
              </a:rPr>
              <a:t>Эксмо</a:t>
            </a:r>
            <a:r>
              <a:rPr lang="ru-RU" sz="5400" dirty="0">
                <a:latin typeface="Times New Roman"/>
                <a:ea typeface="Times New Roman"/>
              </a:rPr>
              <a:t>» М.2004.</a:t>
            </a:r>
          </a:p>
          <a:p>
            <a:pPr marL="359410" indent="-179705">
              <a:spcAft>
                <a:spcPts val="0"/>
              </a:spcAft>
              <a:tabLst>
                <a:tab pos="180340" algn="l"/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sz="5400" dirty="0">
                <a:latin typeface="Times New Roman"/>
                <a:ea typeface="Times New Roman"/>
              </a:rPr>
              <a:t>7.	</a:t>
            </a:r>
            <a:r>
              <a:rPr lang="ru-RU" sz="5400" dirty="0" err="1">
                <a:latin typeface="Times New Roman"/>
                <a:ea typeface="Times New Roman"/>
              </a:rPr>
              <a:t>Ю.Соколова</a:t>
            </a:r>
            <a:r>
              <a:rPr lang="ru-RU" sz="5400" dirty="0">
                <a:latin typeface="Times New Roman"/>
                <a:ea typeface="Times New Roman"/>
              </a:rPr>
              <a:t>. «Тесты на готовность к школе ребенка шести-семи лет»; «</a:t>
            </a:r>
            <a:r>
              <a:rPr lang="ru-RU" sz="5400" dirty="0" err="1">
                <a:latin typeface="Times New Roman"/>
                <a:ea typeface="Times New Roman"/>
              </a:rPr>
              <a:t>Эксмо</a:t>
            </a:r>
            <a:r>
              <a:rPr lang="ru-RU" sz="5400" dirty="0">
                <a:latin typeface="Times New Roman"/>
                <a:ea typeface="Times New Roman"/>
              </a:rPr>
              <a:t>» М.2005.</a:t>
            </a:r>
          </a:p>
          <a:p>
            <a:pPr marL="359410" indent="-179705">
              <a:spcAft>
                <a:spcPts val="0"/>
              </a:spcAft>
              <a:tabLst>
                <a:tab pos="180340" algn="l"/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sz="5400" dirty="0">
                <a:latin typeface="Times New Roman"/>
                <a:ea typeface="Times New Roman"/>
              </a:rPr>
              <a:t>8.	А.Н. </a:t>
            </a:r>
            <a:r>
              <a:rPr lang="ru-RU" sz="5400" dirty="0" err="1">
                <a:latin typeface="Times New Roman"/>
                <a:ea typeface="Times New Roman"/>
              </a:rPr>
              <a:t>Веракса</a:t>
            </a:r>
            <a:r>
              <a:rPr lang="ru-RU" sz="5400" dirty="0">
                <a:latin typeface="Times New Roman"/>
                <a:ea typeface="Times New Roman"/>
              </a:rPr>
              <a:t>. «Индивидуальная психологическая диагностика ребенка 5-7 лет»; Издательство «Мозаика-Синтез» М.2009.</a:t>
            </a:r>
          </a:p>
          <a:p>
            <a:pPr marL="359410" indent="-179705">
              <a:spcAft>
                <a:spcPts val="0"/>
              </a:spcAft>
              <a:tabLst>
                <a:tab pos="180340" algn="l"/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sz="5400" dirty="0">
                <a:latin typeface="Times New Roman"/>
                <a:ea typeface="Times New Roman"/>
              </a:rPr>
              <a:t>9.	</a:t>
            </a:r>
            <a:r>
              <a:rPr lang="ru-RU" sz="5400" dirty="0" err="1">
                <a:latin typeface="Times New Roman"/>
                <a:ea typeface="Times New Roman"/>
              </a:rPr>
              <a:t>К.Тейлор</a:t>
            </a:r>
            <a:r>
              <a:rPr lang="ru-RU" sz="5400" dirty="0">
                <a:latin typeface="Times New Roman"/>
                <a:ea typeface="Times New Roman"/>
              </a:rPr>
              <a:t>. «Психологические тесты и упражнения для детей»; Издательство «Апрель-Пресс» М.2005.</a:t>
            </a:r>
          </a:p>
          <a:p>
            <a:pPr marL="359410" indent="-179705">
              <a:spcAft>
                <a:spcPts val="0"/>
              </a:spcAft>
              <a:tabLst>
                <a:tab pos="180340" algn="l"/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sz="5400" dirty="0">
                <a:latin typeface="Times New Roman"/>
                <a:ea typeface="Times New Roman"/>
              </a:rPr>
              <a:t>10.	 </a:t>
            </a:r>
            <a:r>
              <a:rPr lang="ru-RU" sz="5400" dirty="0" err="1">
                <a:latin typeface="Times New Roman"/>
                <a:ea typeface="Times New Roman"/>
              </a:rPr>
              <a:t>А.Л.Венгер</a:t>
            </a:r>
            <a:r>
              <a:rPr lang="ru-RU" sz="5400" dirty="0">
                <a:latin typeface="Times New Roman"/>
                <a:ea typeface="Times New Roman"/>
              </a:rPr>
              <a:t>. «Психологические рисуночные тесты»; Издательство «</a:t>
            </a:r>
            <a:r>
              <a:rPr lang="ru-RU" sz="5400" dirty="0" err="1">
                <a:latin typeface="Times New Roman"/>
                <a:ea typeface="Times New Roman"/>
              </a:rPr>
              <a:t>Владос</a:t>
            </a:r>
            <a:r>
              <a:rPr lang="ru-RU" sz="5400" dirty="0">
                <a:latin typeface="Times New Roman"/>
                <a:ea typeface="Times New Roman"/>
              </a:rPr>
              <a:t>-Пресс» М.2006.</a:t>
            </a:r>
          </a:p>
          <a:p>
            <a:pPr marL="359410" indent="-179705">
              <a:spcAft>
                <a:spcPts val="0"/>
              </a:spcAft>
              <a:tabLst>
                <a:tab pos="180340" algn="l"/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sz="5400" dirty="0">
                <a:latin typeface="Times New Roman"/>
                <a:ea typeface="Times New Roman"/>
              </a:rPr>
              <a:t>11. </a:t>
            </a:r>
            <a:r>
              <a:rPr lang="ru-RU" sz="5400" dirty="0" err="1">
                <a:latin typeface="Times New Roman"/>
                <a:ea typeface="Times New Roman"/>
              </a:rPr>
              <a:t>Алямовская</a:t>
            </a:r>
            <a:r>
              <a:rPr lang="ru-RU" sz="5400" dirty="0">
                <a:latin typeface="Times New Roman"/>
                <a:ea typeface="Times New Roman"/>
              </a:rPr>
              <a:t>, В.Г. Современные подходы к оздоровлению детей в дошкольном образовательном учреждении /В.Г. </a:t>
            </a:r>
            <a:r>
              <a:rPr lang="ru-RU" sz="5400" dirty="0" err="1">
                <a:latin typeface="Times New Roman"/>
                <a:ea typeface="Times New Roman"/>
              </a:rPr>
              <a:t>Алямовская</a:t>
            </a:r>
            <a:r>
              <a:rPr lang="ru-RU" sz="5400" dirty="0">
                <a:latin typeface="Times New Roman"/>
                <a:ea typeface="Times New Roman"/>
              </a:rPr>
              <a:t> //Дошкольное образование. - 2004.</a:t>
            </a:r>
          </a:p>
          <a:p>
            <a:pPr marL="359410" indent="-179705">
              <a:spcAft>
                <a:spcPts val="0"/>
              </a:spcAft>
              <a:tabLst>
                <a:tab pos="180340" algn="l"/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ru-RU" sz="5400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  <a:tabLst>
                <a:tab pos="1866900" algn="l"/>
              </a:tabLst>
            </a:pPr>
            <a:endParaRPr lang="ru-RU" sz="6000" dirty="0">
              <a:latin typeface="Times New Roman"/>
              <a:ea typeface="Times New Roman"/>
            </a:endParaRPr>
          </a:p>
          <a:p>
            <a:pPr algn="just">
              <a:spcBef>
                <a:spcPts val="600"/>
              </a:spcBef>
              <a:spcAft>
                <a:spcPts val="0"/>
              </a:spcAft>
              <a:tabLst>
                <a:tab pos="353695" algn="l"/>
              </a:tabLst>
            </a:pPr>
            <a:r>
              <a:rPr lang="ru-RU" sz="6600" dirty="0">
                <a:latin typeface="Times New Roman"/>
                <a:ea typeface="Times New Roman"/>
              </a:rPr>
              <a:t> </a:t>
            </a:r>
            <a:endParaRPr lang="ru-RU" sz="6000" dirty="0">
              <a:latin typeface="Times New Roman"/>
              <a:ea typeface="Times New Roman"/>
            </a:endParaRPr>
          </a:p>
          <a:p>
            <a:pPr algn="ctr" rtl="0"/>
            <a:r>
              <a:rPr lang="ru-RU" sz="6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00000"/>
                </a:solidFill>
                <a:effectLst/>
                <a:latin typeface="Times New Roman"/>
                <a:cs typeface="Times New Roman"/>
              </a:rPr>
              <a:t> </a:t>
            </a:r>
            <a:endParaRPr lang="ru-RU" sz="6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C00000"/>
              </a:solidFill>
              <a:effectLst/>
              <a:latin typeface="Times New Roman"/>
              <a:cs typeface="Times New Roman"/>
            </a:endParaRPr>
          </a:p>
        </p:txBody>
      </p:sp>
      <p:sp>
        <p:nvSpPr>
          <p:cNvPr id="5" name="Солнце 4"/>
          <p:cNvSpPr/>
          <p:nvPr/>
        </p:nvSpPr>
        <p:spPr>
          <a:xfrm>
            <a:off x="611560" y="260649"/>
            <a:ext cx="2232248" cy="1872208"/>
          </a:xfrm>
          <a:prstGeom prst="sun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894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Весна природа картинки детские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16632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3542711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dirty="0"/>
          </a:p>
        </p:txBody>
      </p:sp>
      <p:sp>
        <p:nvSpPr>
          <p:cNvPr id="28675" name="WordArt 3"/>
          <p:cNvSpPr>
            <a:spLocks noChangeArrowheads="1" noChangeShapeType="1" noTextEdit="1"/>
          </p:cNvSpPr>
          <p:nvPr/>
        </p:nvSpPr>
        <p:spPr bwMode="auto">
          <a:xfrm>
            <a:off x="337707" y="1942858"/>
            <a:ext cx="8176992" cy="3960440"/>
          </a:xfrm>
          <a:prstGeom prst="rect">
            <a:avLst/>
          </a:prstGeom>
        </p:spPr>
        <p:txBody>
          <a:bodyPr wrap="none" fromWordArt="1">
            <a:prstTxWarp prst="textPlain">
              <a:avLst/>
            </a:prstTxWarp>
          </a:bodyPr>
          <a:lstStyle/>
          <a:p>
            <a:pPr marL="359410" indent="-179705">
              <a:spcAft>
                <a:spcPts val="0"/>
              </a:spcAft>
              <a:tabLst>
                <a:tab pos="180340" algn="l"/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sz="5400" dirty="0">
                <a:latin typeface="Times New Roman"/>
                <a:ea typeface="Times New Roman"/>
              </a:rPr>
              <a:t>Литература:</a:t>
            </a:r>
          </a:p>
          <a:p>
            <a:pPr marL="359410" indent="-179705">
              <a:spcAft>
                <a:spcPts val="0"/>
              </a:spcAft>
              <a:tabLst>
                <a:tab pos="180340" algn="l"/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ru-RU" sz="5400" dirty="0">
              <a:latin typeface="Times New Roman"/>
              <a:ea typeface="Times New Roman"/>
            </a:endParaRPr>
          </a:p>
          <a:p>
            <a:pPr marL="359410" indent="-179705">
              <a:spcAft>
                <a:spcPts val="0"/>
              </a:spcAft>
              <a:tabLst>
                <a:tab pos="180340" algn="l"/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sz="5400" dirty="0" smtClean="0">
                <a:latin typeface="Times New Roman"/>
                <a:ea typeface="Times New Roman"/>
              </a:rPr>
              <a:t>12. Калинина Т.В. Пальчиковые игры и </a:t>
            </a:r>
            <a:r>
              <a:rPr lang="ru-RU" sz="5400" dirty="0" err="1" smtClean="0">
                <a:latin typeface="Times New Roman"/>
                <a:ea typeface="Times New Roman"/>
              </a:rPr>
              <a:t>уражнения</a:t>
            </a:r>
            <a:r>
              <a:rPr lang="ru-RU" sz="5400" dirty="0" smtClean="0">
                <a:latin typeface="Times New Roman"/>
                <a:ea typeface="Times New Roman"/>
              </a:rPr>
              <a:t> для детей 2-7 лет. Изд.2-е.-Волгоград: Учитель. 2013.-151с. </a:t>
            </a:r>
            <a:endParaRPr lang="ru-RU" sz="5400" dirty="0">
              <a:latin typeface="Times New Roman"/>
              <a:ea typeface="Times New Roman"/>
            </a:endParaRPr>
          </a:p>
          <a:p>
            <a:pPr marL="359410" indent="-179705">
              <a:spcAft>
                <a:spcPts val="0"/>
              </a:spcAft>
              <a:tabLst>
                <a:tab pos="180340" algn="l"/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sz="5400" dirty="0" smtClean="0">
                <a:latin typeface="Times New Roman"/>
                <a:ea typeface="Times New Roman"/>
              </a:rPr>
              <a:t>13. Новые </a:t>
            </a:r>
            <a:r>
              <a:rPr lang="ru-RU" sz="5400" dirty="0" err="1" smtClean="0">
                <a:latin typeface="Times New Roman"/>
                <a:ea typeface="Times New Roman"/>
              </a:rPr>
              <a:t>здоровьесберегающие</a:t>
            </a:r>
            <a:r>
              <a:rPr lang="ru-RU" sz="5400" dirty="0" smtClean="0">
                <a:latin typeface="Times New Roman"/>
                <a:ea typeface="Times New Roman"/>
              </a:rPr>
              <a:t> технологии в образовании и воспитании детей. С. Чубарова, Г. Козловская, В. </a:t>
            </a:r>
            <a:r>
              <a:rPr lang="ru-RU" sz="5400" dirty="0" err="1" smtClean="0">
                <a:latin typeface="Times New Roman"/>
                <a:ea typeface="Times New Roman"/>
              </a:rPr>
              <a:t>Еремеева</a:t>
            </a:r>
            <a:r>
              <a:rPr lang="ru-RU" sz="5400" dirty="0" smtClean="0">
                <a:latin typeface="Times New Roman"/>
                <a:ea typeface="Times New Roman"/>
              </a:rPr>
              <a:t>// Развитие личности.-2008.</a:t>
            </a:r>
            <a:endParaRPr lang="ru-RU" sz="5400" dirty="0">
              <a:latin typeface="Times New Roman"/>
              <a:ea typeface="Times New Roman"/>
            </a:endParaRPr>
          </a:p>
          <a:p>
            <a:pPr marL="359410" indent="-179705">
              <a:spcAft>
                <a:spcPts val="0"/>
              </a:spcAft>
              <a:tabLst>
                <a:tab pos="180340" algn="l"/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sz="5400" dirty="0" smtClean="0">
                <a:latin typeface="Times New Roman"/>
                <a:ea typeface="Times New Roman"/>
              </a:rPr>
              <a:t>14. Подольская Е.И. Оздоровительная гимнастика: игровые комплексы. Вторая младшая группа.-Волгоград: Учитель, 2012.-127с</a:t>
            </a:r>
            <a:endParaRPr lang="ru-RU" sz="5400" dirty="0">
              <a:latin typeface="Times New Roman"/>
              <a:ea typeface="Times New Roman"/>
            </a:endParaRPr>
          </a:p>
          <a:p>
            <a:pPr marL="359410" indent="-179705">
              <a:spcAft>
                <a:spcPts val="0"/>
              </a:spcAft>
              <a:tabLst>
                <a:tab pos="180340" algn="l"/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sz="5400" dirty="0" smtClean="0">
                <a:latin typeface="Times New Roman"/>
                <a:ea typeface="Times New Roman"/>
              </a:rPr>
              <a:t>15. Смирнова Т.В. Ребенок познает мир (игровые занятия по формированию представлений о себе младших дошкольников) авт.-сост. Т.В. Смирнова.-Волгоград: </a:t>
            </a:r>
            <a:endParaRPr lang="ru-RU" sz="5400" dirty="0">
              <a:latin typeface="Times New Roman"/>
              <a:ea typeface="Times New Roman"/>
            </a:endParaRPr>
          </a:p>
          <a:p>
            <a:pPr marL="359410" indent="-179705">
              <a:spcAft>
                <a:spcPts val="0"/>
              </a:spcAft>
              <a:tabLst>
                <a:tab pos="180340" algn="l"/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sz="5400" dirty="0">
                <a:latin typeface="Times New Roman"/>
                <a:ea typeface="Times New Roman"/>
              </a:rPr>
              <a:t> </a:t>
            </a:r>
            <a:r>
              <a:rPr lang="ru-RU" sz="5400" dirty="0" smtClean="0">
                <a:latin typeface="Times New Roman"/>
                <a:ea typeface="Times New Roman"/>
              </a:rPr>
              <a:t>     Учитель, 2013.-167с.</a:t>
            </a:r>
            <a:endParaRPr lang="ru-RU" sz="5400" dirty="0">
              <a:latin typeface="Times New Roman"/>
              <a:ea typeface="Times New Roman"/>
            </a:endParaRPr>
          </a:p>
          <a:p>
            <a:pPr marL="359410" indent="-179705">
              <a:spcAft>
                <a:spcPts val="0"/>
              </a:spcAft>
              <a:tabLst>
                <a:tab pos="180340" algn="l"/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sz="5400" dirty="0" smtClean="0">
                <a:latin typeface="Times New Roman"/>
                <a:ea typeface="Times New Roman"/>
              </a:rPr>
              <a:t>16. Чубарова С., Козловская Г., </a:t>
            </a:r>
            <a:r>
              <a:rPr lang="ru-RU" sz="5400" dirty="0" err="1" smtClean="0">
                <a:latin typeface="Times New Roman"/>
                <a:ea typeface="Times New Roman"/>
              </a:rPr>
              <a:t>Еремеева</a:t>
            </a:r>
            <a:r>
              <a:rPr lang="ru-RU" sz="5400" dirty="0" smtClean="0">
                <a:latin typeface="Times New Roman"/>
                <a:ea typeface="Times New Roman"/>
              </a:rPr>
              <a:t> В. Новые </a:t>
            </a:r>
            <a:r>
              <a:rPr lang="ru-RU" sz="5400" dirty="0" err="1" smtClean="0">
                <a:latin typeface="Times New Roman"/>
                <a:ea typeface="Times New Roman"/>
              </a:rPr>
              <a:t>здоровьесберегающие</a:t>
            </a:r>
            <a:r>
              <a:rPr lang="ru-RU" sz="5400" dirty="0" smtClean="0">
                <a:latin typeface="Times New Roman"/>
                <a:ea typeface="Times New Roman"/>
              </a:rPr>
              <a:t> технологии в образовании и воспитании детей. Развитие личности.2003.</a:t>
            </a:r>
            <a:endParaRPr lang="ru-RU" sz="5400" dirty="0">
              <a:latin typeface="Times New Roman"/>
              <a:ea typeface="Times New Roman"/>
            </a:endParaRPr>
          </a:p>
          <a:p>
            <a:pPr marL="359410" indent="-179705">
              <a:spcAft>
                <a:spcPts val="0"/>
              </a:spcAft>
              <a:tabLst>
                <a:tab pos="180340" algn="l"/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sz="5400" dirty="0" smtClean="0">
                <a:latin typeface="Times New Roman"/>
                <a:ea typeface="Times New Roman"/>
              </a:rPr>
              <a:t>17. Ильина Н. 100 психологических тестов и упражнений для детей к подготовке к школе.</a:t>
            </a:r>
            <a:endParaRPr lang="ru-RU" sz="5400" dirty="0">
              <a:latin typeface="Times New Roman"/>
              <a:ea typeface="Times New Roman"/>
            </a:endParaRPr>
          </a:p>
          <a:p>
            <a:pPr marL="359410" indent="-179705">
              <a:spcAft>
                <a:spcPts val="0"/>
              </a:spcAft>
              <a:tabLst>
                <a:tab pos="180340" algn="l"/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sz="5400" dirty="0" smtClean="0">
                <a:latin typeface="Times New Roman"/>
                <a:ea typeface="Times New Roman"/>
              </a:rPr>
              <a:t>18. </a:t>
            </a:r>
            <a:r>
              <a:rPr lang="ru-RU" sz="5400" dirty="0" err="1" smtClean="0">
                <a:latin typeface="Times New Roman"/>
                <a:ea typeface="Times New Roman"/>
              </a:rPr>
              <a:t>Шарохина</a:t>
            </a:r>
            <a:r>
              <a:rPr lang="ru-RU" sz="5400" dirty="0" smtClean="0">
                <a:latin typeface="Times New Roman"/>
                <a:ea typeface="Times New Roman"/>
              </a:rPr>
              <a:t> В.Л. Коррекционно-развивающие занятия в младшей, средней, старшей группе: Конспекты занятий, демонстрационный и раздаточный материал.-</a:t>
            </a:r>
            <a:endParaRPr lang="ru-RU" sz="5400" dirty="0">
              <a:latin typeface="Times New Roman"/>
              <a:ea typeface="Times New Roman"/>
            </a:endParaRPr>
          </a:p>
          <a:p>
            <a:pPr marL="359410" indent="-179705">
              <a:spcAft>
                <a:spcPts val="0"/>
              </a:spcAft>
              <a:tabLst>
                <a:tab pos="180340" algn="l"/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sz="5400" dirty="0">
                <a:latin typeface="Times New Roman"/>
                <a:ea typeface="Times New Roman"/>
              </a:rPr>
              <a:t> </a:t>
            </a:r>
            <a:r>
              <a:rPr lang="ru-RU" sz="5400" dirty="0" smtClean="0">
                <a:latin typeface="Times New Roman"/>
                <a:ea typeface="Times New Roman"/>
              </a:rPr>
              <a:t>   М.: Прометей: Книголюб, 2002</a:t>
            </a:r>
            <a:endParaRPr lang="ru-RU" sz="5400" dirty="0">
              <a:latin typeface="Times New Roman"/>
              <a:ea typeface="Times New Roman"/>
            </a:endParaRPr>
          </a:p>
          <a:p>
            <a:pPr marL="359410" indent="-179705">
              <a:spcAft>
                <a:spcPts val="0"/>
              </a:spcAft>
              <a:tabLst>
                <a:tab pos="180340" algn="l"/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ru-RU" sz="5400" dirty="0">
              <a:latin typeface="Times New Roman"/>
              <a:ea typeface="Times New Roman"/>
            </a:endParaRPr>
          </a:p>
          <a:p>
            <a:pPr marL="359410" indent="-179705">
              <a:spcAft>
                <a:spcPts val="0"/>
              </a:spcAft>
              <a:tabLst>
                <a:tab pos="180340" algn="l"/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ru-RU" sz="5400" dirty="0">
              <a:latin typeface="Times New Roman"/>
              <a:ea typeface="Times New Roman"/>
            </a:endParaRPr>
          </a:p>
          <a:p>
            <a:pPr marL="359410" indent="-179705">
              <a:spcAft>
                <a:spcPts val="0"/>
              </a:spcAft>
              <a:tabLst>
                <a:tab pos="180340" algn="l"/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ru-RU" sz="5400" dirty="0">
              <a:latin typeface="Times New Roman"/>
              <a:ea typeface="Times New Roman"/>
            </a:endParaRPr>
          </a:p>
          <a:p>
            <a:pPr marL="359410" indent="-179705">
              <a:spcAft>
                <a:spcPts val="0"/>
              </a:spcAft>
              <a:tabLst>
                <a:tab pos="180340" algn="l"/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ru-RU" sz="5400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  <a:tabLst>
                <a:tab pos="1866900" algn="l"/>
              </a:tabLst>
            </a:pPr>
            <a:endParaRPr lang="ru-RU" sz="6000" dirty="0">
              <a:latin typeface="Times New Roman"/>
              <a:ea typeface="Times New Roman"/>
            </a:endParaRPr>
          </a:p>
          <a:p>
            <a:pPr algn="just">
              <a:spcBef>
                <a:spcPts val="600"/>
              </a:spcBef>
              <a:spcAft>
                <a:spcPts val="0"/>
              </a:spcAft>
              <a:tabLst>
                <a:tab pos="353695" algn="l"/>
              </a:tabLst>
            </a:pPr>
            <a:r>
              <a:rPr lang="ru-RU" sz="6600" dirty="0">
                <a:latin typeface="Times New Roman"/>
                <a:ea typeface="Times New Roman"/>
              </a:rPr>
              <a:t> </a:t>
            </a:r>
            <a:endParaRPr lang="ru-RU" sz="6000" dirty="0">
              <a:latin typeface="Times New Roman"/>
              <a:ea typeface="Times New Roman"/>
            </a:endParaRPr>
          </a:p>
          <a:p>
            <a:pPr algn="ctr" rtl="0"/>
            <a:r>
              <a:rPr lang="ru-RU" sz="6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00000"/>
                </a:solidFill>
                <a:effectLst/>
                <a:latin typeface="Times New Roman"/>
                <a:cs typeface="Times New Roman"/>
              </a:rPr>
              <a:t> </a:t>
            </a:r>
            <a:endParaRPr lang="ru-RU" sz="6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C00000"/>
              </a:solidFill>
              <a:effectLst/>
              <a:latin typeface="Times New Roman"/>
              <a:cs typeface="Times New Roman"/>
            </a:endParaRPr>
          </a:p>
        </p:txBody>
      </p:sp>
      <p:sp>
        <p:nvSpPr>
          <p:cNvPr id="5" name="Солнце 4"/>
          <p:cNvSpPr/>
          <p:nvPr/>
        </p:nvSpPr>
        <p:spPr>
          <a:xfrm>
            <a:off x="611560" y="260649"/>
            <a:ext cx="2232248" cy="1872208"/>
          </a:xfrm>
          <a:prstGeom prst="sun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3052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Весна природа картинки детски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500034" y="428604"/>
            <a:ext cx="785818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sz="2400" b="1" dirty="0" smtClean="0">
                <a:solidFill>
                  <a:srgbClr val="002060"/>
                </a:solidFill>
              </a:rPr>
              <a:t>Требования</a:t>
            </a:r>
          </a:p>
          <a:p>
            <a:pPr algn="ctr">
              <a:buNone/>
            </a:pPr>
            <a:r>
              <a:rPr lang="ru-RU" sz="2400" b="1" dirty="0" smtClean="0">
                <a:solidFill>
                  <a:srgbClr val="002060"/>
                </a:solidFill>
              </a:rPr>
              <a:t> к развивающей предметно-пространственной среде  кабинета педагога-психолога</a:t>
            </a:r>
          </a:p>
          <a:p>
            <a:pPr algn="ctr">
              <a:buNone/>
            </a:pPr>
            <a:r>
              <a:rPr lang="ru-RU" sz="2400" b="1" dirty="0" smtClean="0">
                <a:solidFill>
                  <a:srgbClr val="002060"/>
                </a:solidFill>
              </a:rPr>
              <a:t> </a:t>
            </a:r>
            <a:endParaRPr lang="ru-RU" sz="2400" dirty="0" smtClean="0">
              <a:solidFill>
                <a:srgbClr val="002060"/>
              </a:solidFill>
            </a:endParaRPr>
          </a:p>
          <a:p>
            <a:pPr>
              <a:buAutoNum type="arabicPeriod"/>
            </a:pPr>
            <a:r>
              <a:rPr lang="ru-RU" sz="2000" dirty="0" smtClean="0">
                <a:solidFill>
                  <a:srgbClr val="002060"/>
                </a:solidFill>
              </a:rPr>
              <a:t> Развивающая предметно-пространственная среда должна обеспечивать возможность общения и совместной деятельности детей и взрослых </a:t>
            </a:r>
            <a:r>
              <a:rPr lang="ru-RU" sz="2000" b="1" dirty="0" smtClean="0">
                <a:solidFill>
                  <a:srgbClr val="002060"/>
                </a:solidFill>
              </a:rPr>
              <a:t>(в том числе детей разного возраста) </a:t>
            </a:r>
            <a:r>
              <a:rPr lang="ru-RU" sz="2000" dirty="0" smtClean="0">
                <a:solidFill>
                  <a:srgbClr val="002060"/>
                </a:solidFill>
              </a:rPr>
              <a:t>двигательной активности детей, а также </a:t>
            </a:r>
            <a:r>
              <a:rPr lang="ru-RU" sz="2000" b="1" dirty="0" smtClean="0">
                <a:solidFill>
                  <a:srgbClr val="002060"/>
                </a:solidFill>
              </a:rPr>
              <a:t>возможности для уединения</a:t>
            </a:r>
            <a:r>
              <a:rPr lang="ru-RU" sz="2000" dirty="0" smtClean="0">
                <a:solidFill>
                  <a:srgbClr val="002060"/>
                </a:solidFill>
              </a:rPr>
              <a:t>.</a:t>
            </a:r>
          </a:p>
          <a:p>
            <a:pPr>
              <a:buNone/>
            </a:pPr>
            <a:endParaRPr lang="ru-RU" sz="20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2000" dirty="0" smtClean="0">
                <a:solidFill>
                  <a:srgbClr val="002060"/>
                </a:solidFill>
              </a:rPr>
              <a:t> 2. Развивающая предметно-пространственная среда  должна быть:    </a:t>
            </a:r>
          </a:p>
          <a:p>
            <a:pPr>
              <a:buFont typeface="Wingdings" pitchFamily="2" charset="2"/>
              <a:buChar char="v"/>
            </a:pPr>
            <a:r>
              <a:rPr lang="ru-RU" sz="2000" dirty="0" smtClean="0">
                <a:solidFill>
                  <a:srgbClr val="002060"/>
                </a:solidFill>
              </a:rPr>
              <a:t> содержательно насыщенной; </a:t>
            </a:r>
          </a:p>
          <a:p>
            <a:pPr>
              <a:buFont typeface="Wingdings" pitchFamily="2" charset="2"/>
              <a:buChar char="v"/>
            </a:pPr>
            <a:r>
              <a:rPr lang="ru-RU" sz="2000" dirty="0" smtClean="0">
                <a:solidFill>
                  <a:srgbClr val="002060"/>
                </a:solidFill>
              </a:rPr>
              <a:t> трансформируемой;</a:t>
            </a:r>
          </a:p>
          <a:p>
            <a:pPr>
              <a:buFont typeface="Wingdings" pitchFamily="2" charset="2"/>
              <a:buChar char="v"/>
            </a:pPr>
            <a:r>
              <a:rPr lang="ru-RU" sz="2000" dirty="0" smtClean="0">
                <a:solidFill>
                  <a:srgbClr val="002060"/>
                </a:solidFill>
              </a:rPr>
              <a:t> полифункциональной; </a:t>
            </a:r>
          </a:p>
          <a:p>
            <a:pPr>
              <a:buFont typeface="Wingdings" pitchFamily="2" charset="2"/>
              <a:buChar char="v"/>
            </a:pPr>
            <a:r>
              <a:rPr lang="ru-RU" sz="2000" dirty="0" smtClean="0">
                <a:solidFill>
                  <a:srgbClr val="002060"/>
                </a:solidFill>
              </a:rPr>
              <a:t> вариативной;</a:t>
            </a:r>
          </a:p>
          <a:p>
            <a:pPr>
              <a:buFont typeface="Wingdings" pitchFamily="2" charset="2"/>
              <a:buChar char="v"/>
            </a:pPr>
            <a:r>
              <a:rPr lang="ru-RU" sz="2000" dirty="0" smtClean="0">
                <a:solidFill>
                  <a:srgbClr val="002060"/>
                </a:solidFill>
              </a:rPr>
              <a:t> доступной; </a:t>
            </a:r>
          </a:p>
          <a:p>
            <a:pPr>
              <a:buFont typeface="Wingdings" pitchFamily="2" charset="2"/>
              <a:buChar char="v"/>
            </a:pPr>
            <a:r>
              <a:rPr lang="ru-RU" sz="2000" dirty="0" smtClean="0">
                <a:solidFill>
                  <a:srgbClr val="002060"/>
                </a:solidFill>
              </a:rPr>
              <a:t> безопасной. </a:t>
            </a:r>
            <a:r>
              <a:rPr lang="ru-RU" sz="2000" dirty="0" smtClean="0"/>
              <a:t> 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5362" name="Picture 2" descr="Весна природа картинки детски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357158" y="188640"/>
            <a:ext cx="814393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95536" y="764704"/>
            <a:ext cx="828092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ru-RU" sz="3200" dirty="0" smtClean="0">
                <a:cs typeface="Arial" pitchFamily="34" charset="0"/>
              </a:rPr>
              <a:t>Кабинет педагога-психолога – специфичное помещение, </a:t>
            </a:r>
            <a:r>
              <a:rPr lang="ru-RU" sz="3200" b="1" dirty="0" smtClean="0">
                <a:cs typeface="Arial" pitchFamily="34" charset="0"/>
              </a:rPr>
              <a:t>основной целью </a:t>
            </a:r>
            <a:r>
              <a:rPr lang="ru-RU" sz="3200" dirty="0" smtClean="0">
                <a:cs typeface="Arial" pitchFamily="34" charset="0"/>
              </a:rPr>
              <a:t>которого является оказание психологической помощи субъектам образовательного процесса.</a:t>
            </a:r>
          </a:p>
          <a:p>
            <a:r>
              <a:rPr lang="ru-RU" sz="3200" dirty="0" smtClean="0">
                <a:cs typeface="Arial" pitchFamily="34" charset="0"/>
              </a:rPr>
              <a:t> С другой стороны - это часть развивающей предметной среды в ДОУ. </a:t>
            </a:r>
            <a:endParaRPr lang="ru-RU" sz="2800" dirty="0"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Весна природа картинки детски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571472" y="404664"/>
            <a:ext cx="800105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/>
              <a:t>    </a:t>
            </a:r>
            <a:r>
              <a:rPr lang="ru-RU" sz="2400" b="1" dirty="0" smtClean="0"/>
              <a:t>Задачи</a:t>
            </a:r>
            <a:r>
              <a:rPr lang="ru-RU" sz="2400" dirty="0" smtClean="0"/>
              <a:t> осуществляемые педагогом-психологом в кабинете: педагог-психолог выявляет скрытые причины некоторых детских неудач, поступков, нарушение развития психических процессов, эмоциональной сферы и особенностей поведения (для того чтобы вместе с родителями и другими специалистами ДОУ помочь ребенку справиться с ними еще до школы).</a:t>
            </a:r>
          </a:p>
          <a:p>
            <a:pPr algn="just"/>
            <a:r>
              <a:rPr lang="ru-RU" sz="2400" dirty="0" smtClean="0"/>
              <a:t>Повышение эффективности просветительской, диагностической и коррекционно-развивающей работы.</a:t>
            </a:r>
          </a:p>
          <a:p>
            <a:pPr algn="just"/>
            <a:r>
              <a:rPr lang="ru-RU" sz="2400" dirty="0" smtClean="0"/>
              <a:t>Предоставление профилактических мероприятий, направленных на снятие </a:t>
            </a:r>
          </a:p>
          <a:p>
            <a:pPr algn="just"/>
            <a:r>
              <a:rPr lang="ru-RU" sz="2400" dirty="0" err="1" smtClean="0"/>
              <a:t>психоэмоционального</a:t>
            </a:r>
            <a:r>
              <a:rPr lang="ru-RU" sz="2400" dirty="0" smtClean="0"/>
              <a:t> напряжения </a:t>
            </a:r>
          </a:p>
          <a:p>
            <a:pPr algn="just"/>
            <a:r>
              <a:rPr lang="ru-RU" sz="2400" dirty="0" smtClean="0"/>
              <a:t>у детей и взрослых. 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Весна природа картинки детски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79512" y="188641"/>
            <a:ext cx="8136904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/>
              <a:t>Функции   предметно- пространственной среды</a:t>
            </a:r>
          </a:p>
          <a:p>
            <a:pPr algn="ctr"/>
            <a:endParaRPr lang="ru-RU" sz="2800" b="1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51520" y="620689"/>
            <a:ext cx="8712968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fontAlgn="base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endParaRPr lang="ru-RU" b="1" dirty="0" smtClean="0">
              <a:solidFill>
                <a:srgbClr val="00206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indent="450850" fontAlgn="base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r>
              <a:rPr lang="ru-RU" sz="2400" b="1" dirty="0" smtClean="0">
                <a:solidFill>
                  <a:srgbClr val="002060"/>
                </a:solidFill>
                <a:ea typeface="Calibri" pitchFamily="34" charset="0"/>
                <a:cs typeface="Times New Roman" pitchFamily="18" charset="0"/>
              </a:rPr>
              <a:t>Информационная</a:t>
            </a:r>
            <a:r>
              <a:rPr lang="ru-RU" sz="2400" dirty="0" smtClean="0">
                <a:solidFill>
                  <a:srgbClr val="002060"/>
                </a:solidFill>
                <a:ea typeface="Calibri" pitchFamily="34" charset="0"/>
                <a:cs typeface="Times New Roman" pitchFamily="18" charset="0"/>
              </a:rPr>
              <a:t> – каждый предмет несет определенные сведения об окружающем мире, становится средством передачи социального опыта.</a:t>
            </a:r>
            <a:endParaRPr lang="ru-RU" sz="2400" dirty="0" smtClean="0">
              <a:solidFill>
                <a:srgbClr val="002060"/>
              </a:solidFill>
              <a:cs typeface="Arial" pitchFamily="34" charset="0"/>
            </a:endParaRPr>
          </a:p>
          <a:p>
            <a:pPr lvl="0" indent="45085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r>
              <a:rPr lang="ru-RU" sz="2400" b="1" dirty="0" smtClean="0">
                <a:solidFill>
                  <a:srgbClr val="002060"/>
                </a:solidFill>
                <a:ea typeface="Calibri" pitchFamily="34" charset="0"/>
                <a:cs typeface="Times New Roman" pitchFamily="18" charset="0"/>
              </a:rPr>
              <a:t>Стимулирующая</a:t>
            </a:r>
            <a:r>
              <a:rPr lang="ru-RU" sz="2400" dirty="0" smtClean="0">
                <a:solidFill>
                  <a:srgbClr val="002060"/>
                </a:solidFill>
                <a:ea typeface="Calibri" pitchFamily="34" charset="0"/>
                <a:cs typeface="Times New Roman" pitchFamily="18" charset="0"/>
              </a:rPr>
              <a:t> – должна быть мобильной и динамичной. В ее организации педагогу- психологу  необходимо учитывать «зону ближайшего развития», возрастные, индивидуальные особенности ребенка, его потребности, стремления и способности.</a:t>
            </a:r>
            <a:endParaRPr lang="ru-RU" sz="2400" dirty="0" smtClean="0">
              <a:solidFill>
                <a:srgbClr val="002060"/>
              </a:solidFill>
              <a:cs typeface="Arial" pitchFamily="34" charset="0"/>
            </a:endParaRPr>
          </a:p>
          <a:p>
            <a:pPr lvl="0" indent="45085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r>
              <a:rPr lang="ru-RU" sz="2400" b="1" dirty="0" smtClean="0">
                <a:solidFill>
                  <a:srgbClr val="002060"/>
                </a:solidFill>
                <a:ea typeface="Calibri" pitchFamily="34" charset="0"/>
                <a:cs typeface="Times New Roman" pitchFamily="18" charset="0"/>
              </a:rPr>
              <a:t>Развивающая</a:t>
            </a:r>
            <a:r>
              <a:rPr lang="ru-RU" sz="2400" dirty="0" smtClean="0">
                <a:solidFill>
                  <a:srgbClr val="002060"/>
                </a:solidFill>
                <a:ea typeface="Calibri" pitchFamily="34" charset="0"/>
                <a:cs typeface="Times New Roman" pitchFamily="18" charset="0"/>
              </a:rPr>
              <a:t> – сочетание традиционных       и новых, необычных компонентов, что обеспечивает                        преемственность  развития деятельности                                           от простых ее форм к более сложным.</a:t>
            </a:r>
            <a:endParaRPr lang="ru-RU" sz="2400" dirty="0" smtClean="0">
              <a:solidFill>
                <a:srgbClr val="002060"/>
              </a:solidFill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Весна природа картинки детски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179512" y="548680"/>
            <a:ext cx="8393016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/>
              <a:t>Характеристика рабочего кабинета </a:t>
            </a:r>
          </a:p>
          <a:p>
            <a:pPr algn="ctr"/>
            <a:r>
              <a:rPr lang="ru-RU" sz="2800" b="1" dirty="0" smtClean="0"/>
              <a:t>педагога-психолога.</a:t>
            </a:r>
            <a:endParaRPr lang="ru-RU" sz="2800" dirty="0" smtClean="0"/>
          </a:p>
          <a:p>
            <a:r>
              <a:rPr lang="ru-RU" sz="2400" dirty="0" smtClean="0"/>
              <a:t>Кабинет имеет площадь 8 кв.м. </a:t>
            </a:r>
          </a:p>
          <a:p>
            <a:r>
              <a:rPr lang="ru-RU" sz="2400" dirty="0" smtClean="0"/>
              <a:t>Количество рабочих мест – 1. </a:t>
            </a:r>
          </a:p>
          <a:p>
            <a:r>
              <a:rPr lang="ru-RU" sz="2400" dirty="0" smtClean="0"/>
              <a:t>Кабинет предназначен для проведения индивидуального обследования, для консультаций родителей и педагогов, для проведения индивидуальных и групповых занятий (не более 6 человек), для работы с документами (обработка и интерпретация результатов обследования, оформление рабочей документации, планирование</a:t>
            </a:r>
          </a:p>
          <a:p>
            <a:r>
              <a:rPr lang="ru-RU" sz="2400" dirty="0" smtClean="0"/>
              <a:t> рабочей деятельности).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Весна природа картинки детски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571472" y="357166"/>
            <a:ext cx="7786742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 </a:t>
            </a:r>
          </a:p>
          <a:p>
            <a:pPr algn="ctr"/>
            <a:r>
              <a:rPr lang="ru-RU" sz="2800" b="1" dirty="0" smtClean="0"/>
              <a:t>Зонирование кабинета</a:t>
            </a:r>
          </a:p>
          <a:p>
            <a:pPr algn="ctr"/>
            <a:endParaRPr lang="ru-RU" sz="2800" b="1" dirty="0" smtClean="0"/>
          </a:p>
          <a:p>
            <a:r>
              <a:rPr lang="ru-RU" sz="2400" dirty="0" smtClean="0"/>
              <a:t>    С учётом задач работы педагога-психолога помещение территориально включает в себя несколько зон, каждая из которых имеет специфическое назначение и соответствующее оснащение. Рабочий кабинет педагога-психолога включает в себя зону консультативной работы, зону игровой терапии, зону организационно-планирующей деятельности, </a:t>
            </a:r>
          </a:p>
          <a:p>
            <a:r>
              <a:rPr lang="ru-RU" sz="2400" dirty="0" smtClean="0"/>
              <a:t>зону развивающих занятий. 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Весна природа картинки детски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395536" y="260648"/>
            <a:ext cx="8424936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/>
              <a:t>Краткое содержание зон кабинета</a:t>
            </a:r>
          </a:p>
          <a:p>
            <a:pPr algn="ctr"/>
            <a:endParaRPr lang="ru-RU" sz="2000" b="1" dirty="0" smtClean="0"/>
          </a:p>
          <a:p>
            <a:r>
              <a:rPr lang="ru-RU" dirty="0" smtClean="0"/>
              <a:t> </a:t>
            </a:r>
            <a:r>
              <a:rPr lang="ru-RU" sz="2400" b="1" i="1" dirty="0" smtClean="0">
                <a:solidFill>
                  <a:srgbClr val="FFC000"/>
                </a:solidFill>
              </a:rPr>
              <a:t>Консультативная зона и рабочая зона: </a:t>
            </a:r>
            <a:r>
              <a:rPr lang="ru-RU" sz="2000" dirty="0" smtClean="0"/>
              <a:t>письменный стол, 2 стула, шкаф для хранения методических материалов, дидактических игр, игрушек, библиотека. </a:t>
            </a:r>
            <a:endParaRPr lang="ru-RU" sz="2400" dirty="0" smtClean="0"/>
          </a:p>
          <a:p>
            <a:endParaRPr lang="ru-RU" sz="2400" dirty="0" smtClean="0"/>
          </a:p>
          <a:p>
            <a:endParaRPr lang="ru-RU" sz="2400" b="1" i="1" dirty="0" smtClean="0"/>
          </a:p>
          <a:p>
            <a:endParaRPr lang="ru-RU" sz="2400" b="1" i="1" dirty="0" smtClean="0"/>
          </a:p>
          <a:p>
            <a:endParaRPr lang="ru-RU" sz="2400" b="1" i="1" dirty="0" smtClean="0"/>
          </a:p>
          <a:p>
            <a:endParaRPr lang="ru-RU" sz="2400" b="1" i="1" dirty="0" smtClean="0"/>
          </a:p>
          <a:p>
            <a:endParaRPr lang="ru-RU" sz="2400" b="1" i="1" dirty="0" smtClean="0"/>
          </a:p>
          <a:p>
            <a:endParaRPr lang="ru-RU" sz="2400" b="1" i="1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rot="21407633">
            <a:off x="1358046" y="2475887"/>
            <a:ext cx="2345352" cy="3127136"/>
          </a:xfrm>
          <a:prstGeom prst="rect">
            <a:avLst/>
          </a:prstGeom>
          <a:noFill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220072" y="2204864"/>
            <a:ext cx="2826313" cy="376841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Весна природа картинки детски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395536" y="332657"/>
            <a:ext cx="849694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800" dirty="0" smtClean="0">
              <a:solidFill>
                <a:schemeClr val="bg1"/>
              </a:solidFill>
            </a:endParaRPr>
          </a:p>
          <a:p>
            <a:pPr algn="ctr"/>
            <a:endParaRPr lang="ru-RU" sz="2800" dirty="0" smtClean="0">
              <a:solidFill>
                <a:schemeClr val="bg1"/>
              </a:solidFill>
            </a:endParaRPr>
          </a:p>
          <a:p>
            <a:pPr algn="ctr"/>
            <a:endParaRPr lang="ru-RU" sz="2800" dirty="0" smtClean="0">
              <a:solidFill>
                <a:schemeClr val="bg1"/>
              </a:solidFill>
            </a:endParaRPr>
          </a:p>
          <a:p>
            <a:pPr algn="ctr"/>
            <a:endParaRPr lang="ru-RU" sz="2800" dirty="0" smtClean="0">
              <a:solidFill>
                <a:schemeClr val="bg1"/>
              </a:solidFill>
            </a:endParaRPr>
          </a:p>
          <a:p>
            <a:pPr algn="ctr"/>
            <a:endParaRPr lang="ru-RU" sz="2800" dirty="0" smtClean="0">
              <a:solidFill>
                <a:schemeClr val="bg1"/>
              </a:solidFill>
            </a:endParaRPr>
          </a:p>
          <a:p>
            <a:pPr algn="ctr"/>
            <a:endParaRPr lang="ru-RU" sz="2800" dirty="0" smtClean="0">
              <a:solidFill>
                <a:schemeClr val="bg1"/>
              </a:solidFill>
            </a:endParaRPr>
          </a:p>
          <a:p>
            <a:pPr algn="ctr"/>
            <a:endParaRPr lang="ru-RU" sz="2800" dirty="0" smtClean="0">
              <a:solidFill>
                <a:schemeClr val="bg1"/>
              </a:solidFill>
            </a:endParaRPr>
          </a:p>
          <a:p>
            <a:pPr algn="ctr"/>
            <a:endParaRPr lang="ru-RU" sz="2800" dirty="0" smtClean="0">
              <a:solidFill>
                <a:schemeClr val="bg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51520" y="260648"/>
            <a:ext cx="864096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>
                <a:solidFill>
                  <a:srgbClr val="FFFF00"/>
                </a:solidFill>
              </a:rPr>
              <a:t>Зона развивающих занятий</a:t>
            </a:r>
            <a:r>
              <a:rPr lang="ru-RU" sz="2400" b="1" dirty="0" smtClean="0">
                <a:solidFill>
                  <a:srgbClr val="FFFF00"/>
                </a:solidFill>
              </a:rPr>
              <a:t>:</a:t>
            </a:r>
            <a:r>
              <a:rPr lang="ru-RU" sz="2400" dirty="0" smtClean="0">
                <a:solidFill>
                  <a:srgbClr val="FFFF00"/>
                </a:solidFill>
              </a:rPr>
              <a:t>   </a:t>
            </a:r>
            <a:r>
              <a:rPr lang="ru-RU" sz="2000" dirty="0" smtClean="0"/>
              <a:t>2 стола , стулья (детские), ковёр.                           </a:t>
            </a:r>
            <a:endParaRPr lang="ru-RU" sz="2000" b="1" i="1" dirty="0" smtClean="0"/>
          </a:p>
          <a:p>
            <a:r>
              <a:rPr lang="ru-RU" dirty="0" smtClean="0"/>
              <a:t>                       </a:t>
            </a:r>
          </a:p>
          <a:p>
            <a:endParaRPr lang="ru-RU" b="1" i="1" dirty="0" smtClean="0"/>
          </a:p>
          <a:p>
            <a:endParaRPr lang="ru-RU" b="1" i="1" dirty="0" smtClean="0"/>
          </a:p>
          <a:p>
            <a:endParaRPr lang="ru-RU" b="1" i="1" dirty="0" smtClean="0"/>
          </a:p>
          <a:p>
            <a:endParaRPr lang="ru-RU" b="1" i="1" dirty="0" smtClean="0"/>
          </a:p>
          <a:p>
            <a:endParaRPr lang="ru-RU" b="1" i="1" dirty="0" smtClean="0"/>
          </a:p>
          <a:p>
            <a:endParaRPr lang="ru-RU" b="1" i="1" dirty="0" smtClean="0"/>
          </a:p>
          <a:p>
            <a:endParaRPr lang="ru-RU" b="1" i="1" dirty="0" smtClean="0"/>
          </a:p>
          <a:p>
            <a:endParaRPr lang="ru-RU" b="1" i="1" dirty="0" smtClean="0"/>
          </a:p>
          <a:p>
            <a:endParaRPr lang="ru-RU" b="1" i="1" dirty="0" smtClean="0"/>
          </a:p>
          <a:p>
            <a:endParaRPr lang="ru-RU" b="1" i="1" dirty="0" smtClean="0"/>
          </a:p>
          <a:p>
            <a:endParaRPr lang="ru-RU" b="1" i="1" dirty="0" smtClean="0"/>
          </a:p>
          <a:p>
            <a:endParaRPr lang="ru-RU" b="1" i="1" dirty="0" smtClean="0"/>
          </a:p>
          <a:p>
            <a:endParaRPr lang="ru-RU" b="1" i="1" dirty="0" smtClean="0"/>
          </a:p>
          <a:p>
            <a:endParaRPr lang="ru-RU" b="1" i="1" dirty="0" smtClean="0"/>
          </a:p>
          <a:p>
            <a:endParaRPr lang="ru-RU" b="1" i="1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1560" y="836712"/>
            <a:ext cx="3726414" cy="4968552"/>
          </a:xfrm>
          <a:prstGeom prst="rect">
            <a:avLst/>
          </a:prstGeom>
          <a:noFill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rot="634726">
            <a:off x="5512976" y="1259666"/>
            <a:ext cx="2571750" cy="3429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566</TotalTime>
  <Words>662</Words>
  <Application>Microsoft Office PowerPoint</Application>
  <PresentationFormat>Экран (4:3)</PresentationFormat>
  <Paragraphs>158</Paragraphs>
  <Slides>15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Customer</dc:creator>
  <cp:lastModifiedBy>Алексей</cp:lastModifiedBy>
  <cp:revision>75</cp:revision>
  <dcterms:created xsi:type="dcterms:W3CDTF">2015-03-31T15:17:54Z</dcterms:created>
  <dcterms:modified xsi:type="dcterms:W3CDTF">2021-04-05T16:38:35Z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472801</vt:lpwstr>
  </property>
  <property fmtid="{D5CDD505-2E9C-101B-9397-08002B2CF9AE}" pid="3" name="NXPowerLiteSettings">
    <vt:lpwstr>F6000400038000</vt:lpwstr>
  </property>
  <property fmtid="{D5CDD505-2E9C-101B-9397-08002B2CF9AE}" pid="4" name="NXPowerLiteVersion">
    <vt:lpwstr>D4.3.1</vt:lpwstr>
  </property>
</Properties>
</file>